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16"/>
  </p:notesMasterIdLst>
  <p:handoutMasterIdLst>
    <p:handoutMasterId r:id="rId17"/>
  </p:handoutMasterIdLst>
  <p:sldIdLst>
    <p:sldId id="362" r:id="rId5"/>
    <p:sldId id="363" r:id="rId6"/>
    <p:sldId id="10639" r:id="rId7"/>
    <p:sldId id="10635" r:id="rId8"/>
    <p:sldId id="10640" r:id="rId9"/>
    <p:sldId id="10632" r:id="rId10"/>
    <p:sldId id="10648" r:id="rId11"/>
    <p:sldId id="10645" r:id="rId12"/>
    <p:sldId id="10644" r:id="rId13"/>
    <p:sldId id="10626" r:id="rId14"/>
    <p:sldId id="10647" r:id="rId15"/>
  </p:sldIdLst>
  <p:sldSz cx="12192000" cy="6858000"/>
  <p:notesSz cx="6858000" cy="9144000"/>
  <p:custDataLst>
    <p:tags r:id="rId18"/>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EC1"/>
    <a:srgbClr val="C800A1"/>
    <a:srgbClr val="D9D9D6"/>
    <a:srgbClr val="008578"/>
    <a:srgbClr val="00B5E2"/>
    <a:srgbClr val="6CC24A"/>
    <a:srgbClr val="FE5000"/>
    <a:srgbClr val="EB6FBD"/>
    <a:srgbClr val="C8102E"/>
    <a:srgbClr val="1E2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820B8-8D5F-4125-B092-56AD4E419108}" v="15" dt="2021-05-16T15:01:55.67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dao Nakachi" userId="S::sadaonakachi_gmail.com#ext#@devupconforg2.onmicrosoft.com::27531d33-b463-4677-86a6-a8de12680128" providerId="AD" clId="Web-{BDB820B8-8D5F-4125-B092-56AD4E419108}"/>
    <pc:docChg chg="modSld">
      <pc:chgData name="Sadao Nakachi" userId="S::sadaonakachi_gmail.com#ext#@devupconforg2.onmicrosoft.com::27531d33-b463-4677-86a6-a8de12680128" providerId="AD" clId="Web-{BDB820B8-8D5F-4125-B092-56AD4E419108}" dt="2021-05-16T15:01:55.676" v="8" actId="1076"/>
      <pc:docMkLst>
        <pc:docMk/>
      </pc:docMkLst>
      <pc:sldChg chg="modSp">
        <pc:chgData name="Sadao Nakachi" userId="S::sadaonakachi_gmail.com#ext#@devupconforg2.onmicrosoft.com::27531d33-b463-4677-86a6-a8de12680128" providerId="AD" clId="Web-{BDB820B8-8D5F-4125-B092-56AD4E419108}" dt="2021-05-16T15:01:55.676" v="8" actId="1076"/>
        <pc:sldMkLst>
          <pc:docMk/>
          <pc:sldMk cId="202033310" sldId="363"/>
        </pc:sldMkLst>
        <pc:spChg chg="mod">
          <ac:chgData name="Sadao Nakachi" userId="S::sadaonakachi_gmail.com#ext#@devupconforg2.onmicrosoft.com::27531d33-b463-4677-86a6-a8de12680128" providerId="AD" clId="Web-{BDB820B8-8D5F-4125-B092-56AD4E419108}" dt="2021-05-16T15:01:55.676" v="8" actId="1076"/>
          <ac:spMkLst>
            <pc:docMk/>
            <pc:sldMk cId="202033310" sldId="363"/>
            <ac:spMk id="6" creationId="{5656424D-FE30-429E-8CD9-5B5F30336504}"/>
          </ac:spMkLst>
        </pc:spChg>
        <pc:spChg chg="mod">
          <ac:chgData name="Sadao Nakachi" userId="S::sadaonakachi_gmail.com#ext#@devupconforg2.onmicrosoft.com::27531d33-b463-4677-86a6-a8de12680128" providerId="AD" clId="Web-{BDB820B8-8D5F-4125-B092-56AD4E419108}" dt="2021-05-16T15:01:52.411" v="7" actId="1076"/>
          <ac:spMkLst>
            <pc:docMk/>
            <pc:sldMk cId="202033310" sldId="363"/>
            <ac:spMk id="13" creationId="{F39FF7BE-1D97-440B-83FD-429B3F551993}"/>
          </ac:spMkLst>
        </pc:spChg>
      </pc:sldChg>
      <pc:sldChg chg="modSp">
        <pc:chgData name="Sadao Nakachi" userId="S::sadaonakachi_gmail.com#ext#@devupconforg2.onmicrosoft.com::27531d33-b463-4677-86a6-a8de12680128" providerId="AD" clId="Web-{BDB820B8-8D5F-4125-B092-56AD4E419108}" dt="2021-05-16T15:01:11.486" v="1" actId="20577"/>
        <pc:sldMkLst>
          <pc:docMk/>
          <pc:sldMk cId="1008468649" sldId="10644"/>
        </pc:sldMkLst>
        <pc:spChg chg="mod">
          <ac:chgData name="Sadao Nakachi" userId="S::sadaonakachi_gmail.com#ext#@devupconforg2.onmicrosoft.com::27531d33-b463-4677-86a6-a8de12680128" providerId="AD" clId="Web-{BDB820B8-8D5F-4125-B092-56AD4E419108}" dt="2021-05-16T15:01:11.486" v="1" actId="20577"/>
          <ac:spMkLst>
            <pc:docMk/>
            <pc:sldMk cId="1008468649" sldId="10644"/>
            <ac:spMk id="4" creationId="{A831C97A-5EDF-4B7A-BA24-282F41A45E75}"/>
          </ac:spMkLst>
        </pc:spChg>
      </pc:sldChg>
      <pc:sldChg chg="modSp">
        <pc:chgData name="Sadao Nakachi" userId="S::sadaonakachi_gmail.com#ext#@devupconforg2.onmicrosoft.com::27531d33-b463-4677-86a6-a8de12680128" providerId="AD" clId="Web-{BDB820B8-8D5F-4125-B092-56AD4E419108}" dt="2021-05-16T15:01:41.035" v="6" actId="20577"/>
        <pc:sldMkLst>
          <pc:docMk/>
          <pc:sldMk cId="2155127653" sldId="10648"/>
        </pc:sldMkLst>
        <pc:spChg chg="mod">
          <ac:chgData name="Sadao Nakachi" userId="S::sadaonakachi_gmail.com#ext#@devupconforg2.onmicrosoft.com::27531d33-b463-4677-86a6-a8de12680128" providerId="AD" clId="Web-{BDB820B8-8D5F-4125-B092-56AD4E419108}" dt="2021-05-16T15:01:41.035" v="6" actId="20577"/>
          <ac:spMkLst>
            <pc:docMk/>
            <pc:sldMk cId="2155127653" sldId="10648"/>
            <ac:spMk id="21" creationId="{EEFBAF35-68FF-457E-903E-669709FECBB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Thank you for joining us.</a:t>
            </a:r>
          </a:p>
          <a:p>
            <a:pPr marL="0" indent="0">
              <a:buNone/>
            </a:pPr>
            <a:r>
              <a:rPr lang="en-US"/>
              <a:t>Today we will be talking with you about the need for self care in Nursing, and innovative way to support your nursing </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a:t>Let’s create a nursing culture that cares for our nurses like nurses care for our patients.</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10</a:t>
            </a:fld>
            <a:endParaRPr lang="en-US"/>
          </a:p>
        </p:txBody>
      </p:sp>
    </p:spTree>
    <p:extLst>
      <p:ext uri="{BB962C8B-B14F-4D97-AF65-F5344CB8AC3E}">
        <p14:creationId xmlns:p14="http://schemas.microsoft.com/office/powerpoint/2010/main" val="358102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pPr algn="l"/>
            <a:r>
              <a:rPr lang="en-US" sz="1800" b="0" i="0">
                <a:solidFill>
                  <a:srgbClr val="DA846B"/>
                </a:solidFill>
                <a:effectLst/>
                <a:latin typeface="Segoe UI" panose="020B0502040204020203" pitchFamily="34" charset="0"/>
              </a:rPr>
              <a:t>Meet Mary a second year Nurse on a Med/Surg unit that was repurposed for Covid patients. She was encouraged to practice self care; she told us she is trying.  She took a 5 min nature walk but when she returned, she overheard her coworkers griping to each other about her ignoring her patient. She feels overwhelmed, frustrated, and alone and wonders, “Why did I ever go into nursing?  She often cries in her car on the way home.</a:t>
            </a:r>
            <a:br>
              <a:rPr lang="en-US" sz="1800" b="0" i="0">
                <a:solidFill>
                  <a:srgbClr val="DA846B"/>
                </a:solidFill>
                <a:effectLst/>
                <a:latin typeface="Segoe UI" panose="020B0502040204020203" pitchFamily="34" charset="0"/>
              </a:rPr>
            </a:br>
            <a:endParaRPr lang="en-US" b="0" i="0">
              <a:solidFill>
                <a:srgbClr val="FFFFFF"/>
              </a:solidFill>
              <a:effectLst/>
              <a:latin typeface="Segoe UI" panose="020B0502040204020203" pitchFamily="34" charset="0"/>
            </a:endParaRPr>
          </a:p>
          <a:p>
            <a:pPr algn="l"/>
            <a:r>
              <a:rPr lang="en-US" sz="1800" b="0" i="0">
                <a:solidFill>
                  <a:srgbClr val="DA846B"/>
                </a:solidFill>
                <a:effectLst/>
                <a:latin typeface="Segoe UI" panose="020B0502040204020203" pitchFamily="34" charset="0"/>
              </a:rPr>
              <a:t>This morning Mary was standing by the “We care about our nurses” poster, having just run out of masks, frustrated because she hadn’t been able to administer pains med (3calls) , her charge nurse notified her that she was getting an extra patient and that discharge orders were written for her patient in 603 and the family wanted to be home before rush hour.</a:t>
            </a:r>
            <a:br>
              <a:rPr lang="en-US" b="0" i="0">
                <a:solidFill>
                  <a:srgbClr val="FFFFFF"/>
                </a:solidFill>
                <a:effectLst/>
                <a:latin typeface="Segoe UI" panose="020B0502040204020203" pitchFamily="34" charset="0"/>
              </a:rPr>
            </a:br>
            <a:endParaRPr lang="en-US" b="0" i="0">
              <a:solidFill>
                <a:srgbClr val="FFFFFF"/>
              </a:solidFill>
              <a:effectLst/>
              <a:latin typeface="Segoe UI" panose="020B0502040204020203" pitchFamily="34" charset="0"/>
            </a:endParaRPr>
          </a:p>
          <a:p>
            <a:pPr marL="0" indent="0" algn="l">
              <a:buNone/>
            </a:pPr>
            <a:endParaRPr lang="en-US" b="0" i="0">
              <a:solidFill>
                <a:srgbClr val="FFFFFF"/>
              </a:solidFill>
              <a:effectLst/>
              <a:latin typeface="Segoe UI" panose="020B0502040204020203" pitchFamily="34" charset="0"/>
            </a:endParaRPr>
          </a:p>
          <a:p>
            <a:pPr algn="l"/>
            <a:r>
              <a:rPr lang="en-US" sz="1800" b="0" i="0">
                <a:solidFill>
                  <a:srgbClr val="DA846B"/>
                </a:solidFill>
                <a:effectLst/>
                <a:latin typeface="Segoe UI" panose="020B0502040204020203" pitchFamily="34" charset="0"/>
              </a:rPr>
              <a:t>But it’s not JUST Mary..</a:t>
            </a:r>
            <a:endParaRPr lang="en-US" sz="800" kern="1200">
              <a:solidFill>
                <a:schemeClr val="tx1"/>
              </a:solidFill>
              <a:effectLst/>
              <a:latin typeface="Arial" pitchFamily="-65" charset="0"/>
              <a:ea typeface="Arial Unicode MS" pitchFamily="-65" charset="0"/>
              <a:cs typeface="Arial Unicode MS" pitchFamily="-65" charset="0"/>
            </a:endParaRPr>
          </a:p>
          <a:p>
            <a:pPr marL="0" marR="0" lvl="0" indent="0" algn="l" defTabSz="320040" rtl="0" eaLnBrk="0" fontAlgn="base" latinLnBrk="0" hangingPunct="0">
              <a:lnSpc>
                <a:spcPct val="90000"/>
              </a:lnSpc>
              <a:spcBef>
                <a:spcPts val="700"/>
              </a:spcBef>
              <a:spcAft>
                <a:spcPct val="0"/>
              </a:spcAft>
              <a:buClrTx/>
              <a:buSzTx/>
              <a:buFont typeface="Arial" pitchFamily="34" charset="0"/>
              <a:buNone/>
              <a:tabLst/>
              <a:defRPr/>
            </a:pPr>
            <a:endParaRPr lang="en-US" sz="800" kern="1200">
              <a:solidFill>
                <a:schemeClr val="tx1"/>
              </a:solidFill>
              <a:effectLst/>
              <a:latin typeface="Arial" pitchFamily="-65" charset="0"/>
              <a:ea typeface="Arial Unicode MS" pitchFamily="-65" charset="0"/>
              <a:cs typeface="Arial Unicode MS" pitchFamily="-65" charset="0"/>
            </a:endParaRP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FB3E3CFC-6783-9849-B3AE-35618FEC9FE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2680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800">
                <a:solidFill>
                  <a:srgbClr val="DA846B"/>
                </a:solidFill>
                <a:effectLst/>
                <a:latin typeface="Segoe UI" panose="020B0502040204020203" pitchFamily="34" charset="0"/>
              </a:rPr>
              <a:t>Unfortunately, Mary is not alone.  America’s nurses are literally “running on empty” </a:t>
            </a:r>
            <a:br>
              <a:rPr lang="en-US">
                <a:effectLst/>
                <a:latin typeface="Segoe UI" panose="020B0502040204020203" pitchFamily="34" charset="0"/>
              </a:rPr>
            </a:br>
            <a:endParaRPr lang="en-US">
              <a:effectLst/>
              <a:latin typeface="Segoe UI" panose="020B0502040204020203" pitchFamily="34" charset="0"/>
            </a:endParaRPr>
          </a:p>
          <a:p>
            <a:pPr rtl="0"/>
            <a:r>
              <a:rPr lang="en-US" sz="1800">
                <a:effectLst/>
                <a:latin typeface="Segoe UI" panose="020B0502040204020203" pitchFamily="34" charset="0"/>
              </a:rPr>
              <a:t>•</a:t>
            </a:r>
            <a:r>
              <a:rPr lang="en-US" sz="1800">
                <a:solidFill>
                  <a:srgbClr val="DA846B"/>
                </a:solidFill>
                <a:effectLst/>
                <a:latin typeface="Segoe UI" panose="020B0502040204020203" pitchFamily="34" charset="0"/>
              </a:rPr>
              <a:t>30% of the nurses who quit last year cited burnout</a:t>
            </a:r>
            <a:endParaRPr lang="en-US">
              <a:effectLst/>
              <a:latin typeface="Segoe UI" panose="020B0502040204020203" pitchFamily="34" charset="0"/>
            </a:endParaRPr>
          </a:p>
          <a:p>
            <a:pPr rtl="0"/>
            <a:r>
              <a:rPr lang="en-US" sz="1800">
                <a:effectLst/>
                <a:latin typeface="Segoe UI" panose="020B0502040204020203" pitchFamily="34" charset="0"/>
              </a:rPr>
              <a:t>•</a:t>
            </a:r>
            <a:r>
              <a:rPr lang="en-US" sz="1800">
                <a:solidFill>
                  <a:srgbClr val="DA846B"/>
                </a:solidFill>
                <a:effectLst/>
                <a:latin typeface="Segoe UI" panose="020B0502040204020203" pitchFamily="34" charset="0"/>
              </a:rPr>
              <a:t>In a December 2020 survey only 35% of nurses said they felt that their work had meaning</a:t>
            </a:r>
            <a:endParaRPr lang="en-US">
              <a:effectLst/>
              <a:latin typeface="Segoe UI" panose="020B0502040204020203" pitchFamily="34" charset="0"/>
            </a:endParaRPr>
          </a:p>
          <a:p>
            <a:pPr rtl="0"/>
            <a:r>
              <a:rPr lang="en-US" sz="1800">
                <a:effectLst/>
                <a:latin typeface="Segoe UI" panose="020B0502040204020203" pitchFamily="34" charset="0"/>
              </a:rPr>
              <a:t>•</a:t>
            </a:r>
            <a:r>
              <a:rPr lang="en-US" sz="1800">
                <a:solidFill>
                  <a:srgbClr val="DA846B"/>
                </a:solidFill>
                <a:effectLst/>
                <a:latin typeface="Segoe UI" panose="020B0502040204020203" pitchFamily="34" charset="0"/>
              </a:rPr>
              <a:t>Only one quarter were optimistic about their future.</a:t>
            </a:r>
            <a:br>
              <a:rPr lang="en-US">
                <a:effectLst/>
                <a:latin typeface="Segoe UI" panose="020B0502040204020203" pitchFamily="34" charset="0"/>
              </a:rPr>
            </a:br>
            <a:endParaRPr lang="en-US">
              <a:effectLst/>
              <a:latin typeface="Segoe UI" panose="020B0502040204020203" pitchFamily="34" charset="0"/>
            </a:endParaRPr>
          </a:p>
          <a:p>
            <a:pPr rtl="0"/>
            <a:r>
              <a:rPr lang="en-US" sz="1800">
                <a:solidFill>
                  <a:srgbClr val="DA846B"/>
                </a:solidFill>
                <a:effectLst/>
                <a:latin typeface="Segoe UI" panose="020B0502040204020203" pitchFamily="34" charset="0"/>
              </a:rPr>
              <a:t>Nursing numbers are dwindling to the point that it may impact access to care.  </a:t>
            </a:r>
            <a:endParaRPr lang="en-US">
              <a:effectLst/>
              <a:latin typeface="Segoe UI" panose="020B0502040204020203" pitchFamily="34" charset="0"/>
            </a:endParaRPr>
          </a:p>
          <a:p>
            <a:pPr marL="0" indent="0" rtl="0">
              <a:buNone/>
            </a:pPr>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a:t>
            </a:fld>
            <a:endParaRPr lang="en-US"/>
          </a:p>
        </p:txBody>
      </p:sp>
      <p:sp>
        <p:nvSpPr>
          <p:cNvPr id="8" name="Date Placeholder 7">
            <a:extLst>
              <a:ext uri="{FF2B5EF4-FFF2-40B4-BE49-F238E27FC236}">
                <a16:creationId xmlns:a16="http://schemas.microsoft.com/office/drawing/2014/main" id="{FB3E3CFC-6783-9849-B3AE-35618FEC9FE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6916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80010" marR="0" lvl="0" indent="-80010" algn="l" defTabSz="320040" rtl="0" eaLnBrk="0" fontAlgn="base" latinLnBrk="0" hangingPunct="0">
              <a:lnSpc>
                <a:spcPct val="90000"/>
              </a:lnSpc>
              <a:spcBef>
                <a:spcPts val="700"/>
              </a:spcBef>
              <a:spcAft>
                <a:spcPct val="0"/>
              </a:spcAft>
              <a:buClrTx/>
              <a:buSzTx/>
              <a:buFont typeface="Arial" pitchFamily="34" charset="0"/>
              <a:buChar char="•"/>
              <a:tabLst/>
              <a:defRPr/>
            </a:pPr>
            <a:r>
              <a:rPr lang="en-US" sz="800" kern="1200">
                <a:solidFill>
                  <a:schemeClr val="tx1"/>
                </a:solidFill>
                <a:effectLst/>
                <a:latin typeface="Arial" pitchFamily="-65" charset="0"/>
                <a:ea typeface="Arial Unicode MS" pitchFamily="-65" charset="0"/>
                <a:cs typeface="Arial Unicode MS" pitchFamily="-65" charset="0"/>
              </a:rPr>
              <a:t>Imagine with me for a moment [**PAUSE**].. What if we could create a nursing culture that cares for nurses like we care for our patients.</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4</a:t>
            </a:fld>
            <a:endParaRPr lang="en-US"/>
          </a:p>
        </p:txBody>
      </p:sp>
      <p:sp>
        <p:nvSpPr>
          <p:cNvPr id="8" name="Date Placeholder 7">
            <a:extLst>
              <a:ext uri="{FF2B5EF4-FFF2-40B4-BE49-F238E27FC236}">
                <a16:creationId xmlns:a16="http://schemas.microsoft.com/office/drawing/2014/main" id="{FB3E3CFC-6783-9849-B3AE-35618FEC9FE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4422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a:solidFill>
                  <a:srgbClr val="DA846B"/>
                </a:solidFill>
                <a:effectLst/>
                <a:latin typeface="Segoe UI" panose="020B0502040204020203" pitchFamily="34" charset="0"/>
              </a:rPr>
              <a:t>We offer a Culture of Health program uniquely designed for Nurses</a:t>
            </a:r>
            <a:endParaRPr lang="en-US" sz="4800" b="0" i="0">
              <a:solidFill>
                <a:srgbClr val="FFFFFF"/>
              </a:solidFill>
              <a:effectLst/>
              <a:latin typeface="Segoe UI" panose="020B0502040204020203" pitchFamily="34" charset="0"/>
            </a:endParaRPr>
          </a:p>
          <a:p>
            <a:pPr algn="l"/>
            <a:r>
              <a:rPr lang="en-US" sz="1800" b="0" i="0">
                <a:solidFill>
                  <a:srgbClr val="DA846B"/>
                </a:solidFill>
                <a:effectLst/>
                <a:latin typeface="Segoe UI" panose="020B0502040204020203" pitchFamily="34" charset="0"/>
              </a:rPr>
              <a:t>with a</a:t>
            </a:r>
            <a:endParaRPr lang="en-US" sz="4800" b="0" i="0">
              <a:solidFill>
                <a:srgbClr val="FFFFFF"/>
              </a:solidFill>
              <a:effectLst/>
              <a:latin typeface="Segoe UI" panose="020B0502040204020203" pitchFamily="34" charset="0"/>
            </a:endParaRPr>
          </a:p>
          <a:p>
            <a:pPr algn="l"/>
            <a:r>
              <a:rPr lang="en-US" sz="1800" b="0" i="0">
                <a:solidFill>
                  <a:srgbClr val="DA846B"/>
                </a:solidFill>
                <a:effectLst/>
                <a:latin typeface="Segoe UI" panose="020B0502040204020203" pitchFamily="34" charset="0"/>
              </a:rPr>
              <a:t>Site visit</a:t>
            </a:r>
            <a:endParaRPr lang="en-US" sz="4800" b="0" i="0">
              <a:solidFill>
                <a:srgbClr val="FFFFFF"/>
              </a:solidFill>
              <a:effectLst/>
              <a:latin typeface="Segoe UI" panose="020B0502040204020203" pitchFamily="34" charset="0"/>
            </a:endParaRPr>
          </a:p>
          <a:p>
            <a:pPr algn="l"/>
            <a:r>
              <a:rPr lang="en-US" sz="1800" b="0" i="0">
                <a:solidFill>
                  <a:srgbClr val="DA846B"/>
                </a:solidFill>
                <a:effectLst/>
                <a:latin typeface="Segoe UI" panose="020B0502040204020203" pitchFamily="34" charset="0"/>
              </a:rPr>
              <a:t>Training for your administrators, management and staff</a:t>
            </a:r>
            <a:endParaRPr lang="en-US" sz="4800" b="0" i="0">
              <a:solidFill>
                <a:srgbClr val="FFFFF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5</a:t>
            </a:fld>
            <a:endParaRPr lang="en-US"/>
          </a:p>
        </p:txBody>
      </p:sp>
    </p:spTree>
    <p:extLst>
      <p:ext uri="{BB962C8B-B14F-4D97-AF65-F5344CB8AC3E}">
        <p14:creationId xmlns:p14="http://schemas.microsoft.com/office/powerpoint/2010/main" val="662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0" i="0">
                <a:solidFill>
                  <a:srgbClr val="DA846B"/>
                </a:solidFill>
                <a:effectLst/>
                <a:latin typeface="Segoe UI" panose="020B0502040204020203" pitchFamily="34" charset="0"/>
              </a:rPr>
              <a:t>AS you can, compared to the competition, see we’re only the program that arrives at your medical center and addresses culture. </a:t>
            </a:r>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6</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611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a:solidFill>
                  <a:srgbClr val="DA846B"/>
                </a:solidFill>
                <a:effectLst/>
                <a:latin typeface="Segoe UI" panose="020B0502040204020203" pitchFamily="34" charset="0"/>
              </a:rPr>
              <a:t>Not only does our solution meet the needs of your nurses, it makes strong business sense.</a:t>
            </a:r>
            <a:endParaRPr lang="en-US" b="0" i="0">
              <a:solidFill>
                <a:srgbClr val="FFFFFF"/>
              </a:solidFill>
              <a:effectLst/>
              <a:latin typeface="Segoe UI" panose="020B0502040204020203" pitchFamily="34" charset="0"/>
            </a:endParaRPr>
          </a:p>
          <a:p>
            <a:pPr algn="l"/>
            <a:r>
              <a:rPr lang="en-US" sz="1800" b="0" i="0">
                <a:solidFill>
                  <a:srgbClr val="FFFFFF"/>
                </a:solidFill>
                <a:effectLst/>
                <a:latin typeface="Segoe UI" panose="020B0502040204020203" pitchFamily="34" charset="0"/>
              </a:rPr>
              <a:t>•</a:t>
            </a:r>
            <a:r>
              <a:rPr lang="en-US" sz="1800" b="0" i="0">
                <a:solidFill>
                  <a:srgbClr val="DA846B"/>
                </a:solidFill>
                <a:effectLst/>
                <a:latin typeface="Segoe UI" panose="020B0502040204020203" pitchFamily="34" charset="0"/>
              </a:rPr>
              <a:t>If you have 1,000 nurses, and a modest turnover rate of only 10% </a:t>
            </a:r>
            <a:r>
              <a:rPr lang="en-US" b="0" i="0">
                <a:solidFill>
                  <a:srgbClr val="FFFFFF"/>
                </a:solidFill>
                <a:effectLst/>
                <a:latin typeface="Segoe UI" panose="020B0502040204020203" pitchFamily="34" charset="0"/>
              </a:rPr>
              <a:t> </a:t>
            </a:r>
            <a:r>
              <a:rPr lang="en-US" sz="1800" b="0" i="0">
                <a:solidFill>
                  <a:srgbClr val="DA846B"/>
                </a:solidFill>
                <a:effectLst/>
                <a:latin typeface="Segoe UI" panose="020B0502040204020203" pitchFamily="34" charset="0"/>
              </a:rPr>
              <a:t>annually – research indicates it would cost you between 2.2 and 6.4 million dollars to replace that lost staff</a:t>
            </a:r>
            <a:endParaRPr lang="en-US" b="0" i="0">
              <a:solidFill>
                <a:srgbClr val="FFFFFF"/>
              </a:solidFill>
              <a:effectLst/>
              <a:latin typeface="Segoe UI" panose="020B0502040204020203" pitchFamily="34" charset="0"/>
            </a:endParaRPr>
          </a:p>
          <a:p>
            <a:pPr algn="l"/>
            <a:r>
              <a:rPr lang="en-US" sz="1800" b="0" i="0">
                <a:solidFill>
                  <a:srgbClr val="FFFFFF"/>
                </a:solidFill>
                <a:effectLst/>
                <a:latin typeface="Segoe UI" panose="020B0502040204020203" pitchFamily="34" charset="0"/>
              </a:rPr>
              <a:t>•</a:t>
            </a:r>
            <a:r>
              <a:rPr lang="en-US" sz="1800" b="0" i="0">
                <a:solidFill>
                  <a:srgbClr val="DA846B"/>
                </a:solidFill>
                <a:effectLst/>
                <a:latin typeface="Segoe UI" panose="020B0502040204020203" pitchFamily="34" charset="0"/>
              </a:rPr>
              <a:t>National turnover is documented at 30% of staff annually.</a:t>
            </a:r>
            <a:endParaRPr lang="en-US" b="0" i="0">
              <a:solidFill>
                <a:srgbClr val="FFFFF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7</a:t>
            </a:fld>
            <a:endParaRPr lang="en-US"/>
          </a:p>
        </p:txBody>
      </p:sp>
    </p:spTree>
    <p:extLst>
      <p:ext uri="{BB962C8B-B14F-4D97-AF65-F5344CB8AC3E}">
        <p14:creationId xmlns:p14="http://schemas.microsoft.com/office/powerpoint/2010/main" val="414461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lgn="l">
              <a:buNone/>
            </a:pPr>
            <a:r>
              <a:rPr lang="en-US" sz="4800" b="0" i="0">
                <a:solidFill>
                  <a:srgbClr val="FFFFFF"/>
                </a:solidFill>
                <a:effectLst/>
                <a:latin typeface="Segoe UI" panose="020B0502040204020203" pitchFamily="34" charset="0"/>
              </a:rPr>
              <a:t>This program will add value to your organization by:</a:t>
            </a:r>
          </a:p>
          <a:p>
            <a:pPr marL="0" indent="0" algn="l">
              <a:buNone/>
            </a:pPr>
            <a:endParaRPr lang="en-US" sz="4800" b="0" i="0">
              <a:solidFill>
                <a:srgbClr val="FFFFFF"/>
              </a:solidFill>
              <a:effectLst/>
              <a:latin typeface="Segoe UI" panose="020B0502040204020203" pitchFamily="34" charset="0"/>
            </a:endParaRPr>
          </a:p>
          <a:p>
            <a:pPr marL="0" indent="0" algn="l">
              <a:buNone/>
            </a:pPr>
            <a:r>
              <a:rPr lang="en-US" sz="4800" b="0" i="0">
                <a:solidFill>
                  <a:srgbClr val="FFFFFF"/>
                </a:solidFill>
                <a:effectLst/>
                <a:latin typeface="Segoe UI" panose="020B0502040204020203" pitchFamily="34" charset="0"/>
              </a:rPr>
              <a:t>•</a:t>
            </a:r>
            <a:r>
              <a:rPr lang="en-US" sz="4800" b="0" i="0">
                <a:solidFill>
                  <a:srgbClr val="DA846B"/>
                </a:solidFill>
                <a:effectLst/>
                <a:latin typeface="Segoe UI" panose="020B0502040204020203" pitchFamily="34" charset="0"/>
              </a:rPr>
              <a:t>Reducing Employee Turnover</a:t>
            </a:r>
            <a:br>
              <a:rPr lang="en-US" sz="1800" b="0" i="0">
                <a:solidFill>
                  <a:srgbClr val="FFFFFF"/>
                </a:solidFill>
                <a:effectLst/>
                <a:latin typeface="Segoe UI" panose="020B0502040204020203" pitchFamily="34" charset="0"/>
              </a:rPr>
            </a:br>
            <a:r>
              <a:rPr lang="en-US" sz="1800" b="0" i="0">
                <a:solidFill>
                  <a:srgbClr val="FFFFFF"/>
                </a:solidFill>
                <a:effectLst/>
                <a:latin typeface="Segoe UI" panose="020B0502040204020203" pitchFamily="34" charset="0"/>
              </a:rPr>
              <a:t>•</a:t>
            </a:r>
            <a:r>
              <a:rPr lang="en-US" sz="1800" b="0" i="0">
                <a:solidFill>
                  <a:srgbClr val="DA846B"/>
                </a:solidFill>
                <a:effectLst/>
                <a:latin typeface="Segoe UI" panose="020B0502040204020203" pitchFamily="34" charset="0"/>
              </a:rPr>
              <a:t>Patient satisfaction - a stable workforce</a:t>
            </a:r>
            <a:endParaRPr lang="en-US" b="0" i="0">
              <a:solidFill>
                <a:srgbClr val="FFFFFF"/>
              </a:solidFill>
              <a:effectLst/>
              <a:latin typeface="Segoe UI" panose="020B0502040204020203" pitchFamily="34" charset="0"/>
            </a:endParaRPr>
          </a:p>
          <a:p>
            <a:pPr marL="0" indent="0" algn="l">
              <a:buNone/>
            </a:pPr>
            <a:r>
              <a:rPr lang="en-US" sz="1800" b="0" i="0">
                <a:solidFill>
                  <a:srgbClr val="FFFFFF"/>
                </a:solidFill>
                <a:effectLst/>
                <a:latin typeface="Segoe UI" panose="020B0502040204020203" pitchFamily="34" charset="0"/>
              </a:rPr>
              <a:t>•</a:t>
            </a:r>
            <a:r>
              <a:rPr lang="en-US" sz="1800" b="0" i="0">
                <a:solidFill>
                  <a:srgbClr val="DA846B"/>
                </a:solidFill>
                <a:effectLst/>
                <a:latin typeface="Segoe UI" panose="020B0502040204020203" pitchFamily="34" charset="0"/>
              </a:rPr>
              <a:t>Access to care – As your workforce becomes more stable, your institution has adaptability to meet community needs</a:t>
            </a:r>
            <a:endParaRPr lang="en-US" b="0" i="0">
              <a:solidFill>
                <a:srgbClr val="FFFFF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8</a:t>
            </a:fld>
            <a:endParaRPr lang="en-US"/>
          </a:p>
        </p:txBody>
      </p:sp>
    </p:spTree>
    <p:extLst>
      <p:ext uri="{BB962C8B-B14F-4D97-AF65-F5344CB8AC3E}">
        <p14:creationId xmlns:p14="http://schemas.microsoft.com/office/powerpoint/2010/main" val="656060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Our team bring a wealth of experience to the program.</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9</a:t>
            </a:fld>
            <a:endParaRPr lang="en-US"/>
          </a:p>
        </p:txBody>
      </p:sp>
      <p:sp>
        <p:nvSpPr>
          <p:cNvPr id="8" name="Date Placeholder 7">
            <a:extLst>
              <a:ext uri="{FF2B5EF4-FFF2-40B4-BE49-F238E27FC236}">
                <a16:creationId xmlns:a16="http://schemas.microsoft.com/office/drawing/2014/main" id="{9A92C90B-56A4-4D43-94D2-D5D8DD6CA07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97445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1"/>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2"/>
          <a:stretch>
            <a:fillRect/>
          </a:stretch>
        </p:blipFill>
        <p:spPr>
          <a:xfrm>
            <a:off x="2622297" y="6164857"/>
            <a:ext cx="3901440" cy="696005"/>
          </a:xfrm>
          <a:prstGeom prst="rect">
            <a:avLst/>
          </a:prstGeom>
        </p:spPr>
      </p:pic>
    </p:spTree>
    <p:custDataLst>
      <p:tags r:id="rId40"/>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686" r:id="rId4"/>
    <p:sldLayoutId id="2147483684" r:id="rId5"/>
    <p:sldLayoutId id="2147483693" r:id="rId6"/>
    <p:sldLayoutId id="2147483694" r:id="rId7"/>
    <p:sldLayoutId id="2147483695" r:id="rId8"/>
    <p:sldLayoutId id="2147483690" r:id="rId9"/>
    <p:sldLayoutId id="2147483696" r:id="rId10"/>
    <p:sldLayoutId id="2147483692" r:id="rId11"/>
    <p:sldLayoutId id="2147483711" r:id="rId12"/>
    <p:sldLayoutId id="2147483663" r:id="rId13"/>
    <p:sldLayoutId id="2147483666" r:id="rId14"/>
    <p:sldLayoutId id="2147483706" r:id="rId15"/>
    <p:sldLayoutId id="2147483688" r:id="rId16"/>
    <p:sldLayoutId id="2147483665" r:id="rId17"/>
    <p:sldLayoutId id="2147483670" r:id="rId18"/>
    <p:sldLayoutId id="2147483680" r:id="rId19"/>
    <p:sldLayoutId id="2147483671" r:id="rId20"/>
    <p:sldLayoutId id="2147483672" r:id="rId21"/>
    <p:sldLayoutId id="2147483675" r:id="rId22"/>
    <p:sldLayoutId id="2147483705" r:id="rId23"/>
    <p:sldLayoutId id="2147483673" r:id="rId24"/>
    <p:sldLayoutId id="2147483674" r:id="rId25"/>
    <p:sldLayoutId id="2147483708" r:id="rId26"/>
    <p:sldLayoutId id="2147483685" r:id="rId27"/>
    <p:sldLayoutId id="2147483707" r:id="rId28"/>
    <p:sldLayoutId id="2147483702" r:id="rId29"/>
    <p:sldLayoutId id="2147483703" r:id="rId30"/>
    <p:sldLayoutId id="2147483667" r:id="rId31"/>
    <p:sldLayoutId id="2147483677" r:id="rId32"/>
    <p:sldLayoutId id="2147483676" r:id="rId33"/>
    <p:sldLayoutId id="2147483699" r:id="rId34"/>
    <p:sldLayoutId id="2147483697" r:id="rId35"/>
    <p:sldLayoutId id="2147483698" r:id="rId36"/>
    <p:sldLayoutId id="2147483678" r:id="rId37"/>
    <p:sldLayoutId id="2147483712" r:id="rId38"/>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4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4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4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44.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72" y="1641682"/>
            <a:ext cx="10981267" cy="1615440"/>
          </a:xfrm>
        </p:spPr>
        <p:txBody>
          <a:bodyPr/>
          <a:lstStyle/>
          <a:p>
            <a:r>
              <a:rPr lang="en-US" sz="6000">
                <a:solidFill>
                  <a:schemeClr val="accent1"/>
                </a:solidFill>
              </a:rPr>
              <a:t>Building Up Nurses</a:t>
            </a:r>
          </a:p>
        </p:txBody>
      </p:sp>
      <p:sp>
        <p:nvSpPr>
          <p:cNvPr id="4" name="Text Placeholder 3"/>
          <p:cNvSpPr>
            <a:spLocks noGrp="1"/>
          </p:cNvSpPr>
          <p:nvPr>
            <p:ph type="body" sz="quarter" idx="10"/>
          </p:nvPr>
        </p:nvSpPr>
        <p:spPr>
          <a:xfrm>
            <a:off x="10332720" y="167383"/>
            <a:ext cx="1674085" cy="240478"/>
          </a:xfrm>
        </p:spPr>
        <p:txBody>
          <a:bodyPr/>
          <a:lstStyle/>
          <a:p>
            <a:pPr algn="ctr"/>
            <a:r>
              <a:rPr lang="en-US" sz="2000">
                <a:solidFill>
                  <a:schemeClr val="tx1"/>
                </a:solidFill>
                <a:latin typeface="Adobe Caslon Pro Bold" panose="0205070206050A020403" pitchFamily="18" charset="0"/>
              </a:rPr>
              <a:t>Track 4.07</a:t>
            </a:r>
          </a:p>
        </p:txBody>
      </p:sp>
      <p:sp>
        <p:nvSpPr>
          <p:cNvPr id="7" name="Rectangle 6">
            <a:extLst>
              <a:ext uri="{FF2B5EF4-FFF2-40B4-BE49-F238E27FC236}">
                <a16:creationId xmlns:a16="http://schemas.microsoft.com/office/drawing/2014/main" id="{42E86AB1-9E2B-4CA2-B441-31D2E8BFEEC6}"/>
              </a:ext>
            </a:extLst>
          </p:cNvPr>
          <p:cNvSpPr/>
          <p:nvPr/>
        </p:nvSpPr>
        <p:spPr>
          <a:xfrm>
            <a:off x="7398941" y="5126700"/>
            <a:ext cx="4607864" cy="1323439"/>
          </a:xfrm>
          <a:prstGeom prst="rect">
            <a:avLst/>
          </a:prstGeom>
        </p:spPr>
        <p:txBody>
          <a:bodyPr wrap="none">
            <a:spAutoFit/>
          </a:bodyPr>
          <a:lstStyle/>
          <a:p>
            <a:r>
              <a:rPr lang="en-US" sz="2000">
                <a:latin typeface="Adobe Caslon Pro Bold" panose="0205070206050A020403" pitchFamily="18" charset="0"/>
              </a:rPr>
              <a:t>Jennifer Brant MHI, BSN, UZIT, CRRN</a:t>
            </a:r>
          </a:p>
          <a:p>
            <a:r>
              <a:rPr lang="en-US" sz="2000">
                <a:latin typeface="Adobe Caslon Pro Bold" panose="0205070206050A020403" pitchFamily="18" charset="0"/>
              </a:rPr>
              <a:t>Faith Bontrager MHI, BSN, RN</a:t>
            </a:r>
          </a:p>
          <a:p>
            <a:r>
              <a:rPr lang="en-US" sz="2000">
                <a:latin typeface="Adobe Caslon Pro Bold" panose="0205070206050A020403" pitchFamily="18" charset="0"/>
              </a:rPr>
              <a:t>Sadao Nakachi, MBV, BSN, RN, CEN  </a:t>
            </a:r>
          </a:p>
        </p:txBody>
      </p:sp>
      <p:sp>
        <p:nvSpPr>
          <p:cNvPr id="3" name="TextBox 2">
            <a:extLst>
              <a:ext uri="{FF2B5EF4-FFF2-40B4-BE49-F238E27FC236}">
                <a16:creationId xmlns:a16="http://schemas.microsoft.com/office/drawing/2014/main" id="{AB603AEF-DB69-4810-BC00-3557B1E4D8A6}"/>
              </a:ext>
            </a:extLst>
          </p:cNvPr>
          <p:cNvSpPr txBox="1"/>
          <p:nvPr/>
        </p:nvSpPr>
        <p:spPr>
          <a:xfrm>
            <a:off x="6333590" y="4502989"/>
            <a:ext cx="2732586" cy="461665"/>
          </a:xfrm>
          <a:prstGeom prst="rect">
            <a:avLst/>
          </a:prstGeom>
          <a:noFill/>
        </p:spPr>
        <p:txBody>
          <a:bodyPr wrap="square" lIns="0" tIns="0" rIns="0" bIns="0" rtlCol="0">
            <a:spAutoFit/>
          </a:bodyPr>
          <a:lstStyle/>
          <a:p>
            <a:pPr algn="l"/>
            <a:r>
              <a:rPr lang="en-US" sz="3000">
                <a:effectLst>
                  <a:outerShdw blurRad="38100" dist="38100" dir="2700000" algn="tl">
                    <a:srgbClr val="000000">
                      <a:alpha val="43137"/>
                    </a:srgbClr>
                  </a:outerShdw>
                </a:effectLst>
                <a:latin typeface="Vijaya" panose="02020604020202020204" pitchFamily="18" charset="0"/>
                <a:cs typeface="Vijaya" panose="02020604020202020204" pitchFamily="18" charset="0"/>
              </a:rPr>
              <a:t>Presented by:</a:t>
            </a:r>
          </a:p>
        </p:txBody>
      </p:sp>
      <p:sp>
        <p:nvSpPr>
          <p:cNvPr id="5" name="TextBox 4">
            <a:extLst>
              <a:ext uri="{FF2B5EF4-FFF2-40B4-BE49-F238E27FC236}">
                <a16:creationId xmlns:a16="http://schemas.microsoft.com/office/drawing/2014/main" id="{3CAE5957-F895-44C2-8D02-E9C0E2622FD4}"/>
              </a:ext>
            </a:extLst>
          </p:cNvPr>
          <p:cNvSpPr txBox="1"/>
          <p:nvPr/>
        </p:nvSpPr>
        <p:spPr>
          <a:xfrm>
            <a:off x="182880" y="171748"/>
            <a:ext cx="1419299" cy="307777"/>
          </a:xfrm>
          <a:prstGeom prst="rect">
            <a:avLst/>
          </a:prstGeom>
          <a:noFill/>
        </p:spPr>
        <p:txBody>
          <a:bodyPr wrap="none" lIns="0" tIns="0" rIns="0" bIns="0" rtlCol="0">
            <a:spAutoFit/>
          </a:bodyPr>
          <a:lstStyle/>
          <a:p>
            <a:pPr algn="l"/>
            <a:r>
              <a:rPr lang="en-US" sz="2000">
                <a:latin typeface="Adobe Caslon Pro Bold" panose="0205070206050A020403" pitchFamily="18" charset="0"/>
              </a:rPr>
              <a:t>May 16, 2021</a:t>
            </a:r>
          </a:p>
        </p:txBody>
      </p:sp>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C50C0A-1C92-4EA8-B164-5049231BFAA7}"/>
              </a:ext>
            </a:extLst>
          </p:cNvPr>
          <p:cNvSpPr/>
          <p:nvPr/>
        </p:nvSpPr>
        <p:spPr bwMode="auto">
          <a:xfrm>
            <a:off x="1061289" y="941250"/>
            <a:ext cx="9691591" cy="5077583"/>
          </a:xfrm>
          <a:prstGeom prst="rect">
            <a:avLst/>
          </a:prstGeom>
          <a:blipFill dpi="0" rotWithShape="1">
            <a:blip r:embed="rId3">
              <a:alphaModFix amt="93000"/>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149442" y="364170"/>
            <a:ext cx="10981268" cy="577081"/>
          </a:xfrm>
        </p:spPr>
        <p:txBody>
          <a:bodyPr/>
          <a:lstStyle/>
          <a:p>
            <a:r>
              <a:rPr lang="en-US">
                <a:solidFill>
                  <a:schemeClr val="accent1"/>
                </a:solidFill>
                <a:latin typeface="Aharoni" panose="02010803020104030203" pitchFamily="2" charset="-79"/>
                <a:cs typeface="Aharoni" panose="02010803020104030203" pitchFamily="2" charset="-79"/>
              </a:rPr>
              <a:t>Building</a:t>
            </a:r>
            <a:r>
              <a:rPr lang="en-US">
                <a:latin typeface="Aharoni" panose="02010803020104030203" pitchFamily="2" charset="-79"/>
                <a:cs typeface="Aharoni" panose="02010803020104030203" pitchFamily="2" charset="-79"/>
              </a:rPr>
              <a:t> </a:t>
            </a:r>
            <a:r>
              <a:rPr lang="en-US">
                <a:solidFill>
                  <a:schemeClr val="accent2"/>
                </a:solidFill>
                <a:latin typeface="Aharoni" panose="02010803020104030203" pitchFamily="2" charset="-79"/>
                <a:cs typeface="Aharoni" panose="02010803020104030203" pitchFamily="2" charset="-79"/>
              </a:rPr>
              <a:t>Up</a:t>
            </a:r>
            <a:r>
              <a:rPr lang="en-US">
                <a:latin typeface="Aharoni" panose="02010803020104030203" pitchFamily="2" charset="-79"/>
                <a:cs typeface="Aharoni" panose="02010803020104030203" pitchFamily="2" charset="-79"/>
              </a:rPr>
              <a:t> </a:t>
            </a:r>
            <a:r>
              <a:rPr lang="en-US">
                <a:solidFill>
                  <a:schemeClr val="accent3"/>
                </a:solidFill>
                <a:latin typeface="Aharoni" panose="02010803020104030203" pitchFamily="2" charset="-79"/>
                <a:cs typeface="Aharoni" panose="02010803020104030203" pitchFamily="2" charset="-79"/>
              </a:rPr>
              <a:t>Nurses</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20799" y="3370486"/>
            <a:ext cx="10418244" cy="2097066"/>
          </a:xfrm>
        </p:spPr>
        <p:txBody>
          <a:bodyPr/>
          <a:lstStyle/>
          <a:p>
            <a:r>
              <a:rPr lang="en-US" sz="4000" b="1">
                <a:solidFill>
                  <a:schemeClr val="tx1"/>
                </a:solidFill>
                <a:latin typeface="Adobe Caslon Pro" panose="0205050205050A020403" pitchFamily="18" charset="0"/>
              </a:rPr>
              <a:t>“Creating a nursing culture that cares for nurses like nurses care for their patients.”</a:t>
            </a:r>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10</a:t>
            </a:fld>
            <a:endParaRPr lang="en-US"/>
          </a:p>
        </p:txBody>
      </p:sp>
      <p:cxnSp>
        <p:nvCxnSpPr>
          <p:cNvPr id="8" name="Straight Connector 7">
            <a:extLst>
              <a:ext uri="{FF2B5EF4-FFF2-40B4-BE49-F238E27FC236}">
                <a16:creationId xmlns:a16="http://schemas.microsoft.com/office/drawing/2014/main" id="{7A2818C9-E5D1-47AF-9EFE-93D62B5906E1}"/>
              </a:ext>
            </a:extLst>
          </p:cNvPr>
          <p:cNvCxnSpPr>
            <a:cxnSpLocks/>
          </p:cNvCxnSpPr>
          <p:nvPr/>
        </p:nvCxnSpPr>
        <p:spPr bwMode="auto">
          <a:xfrm>
            <a:off x="-81023" y="941251"/>
            <a:ext cx="4907666" cy="0"/>
          </a:xfrm>
          <a:prstGeom prst="line">
            <a:avLst/>
          </a:prstGeom>
          <a:solidFill>
            <a:srgbClr val="C0C0C0"/>
          </a:solidFill>
          <a:ln w="38100" cap="flat" cmpd="sng" algn="ctr">
            <a:solidFill>
              <a:srgbClr val="5ACEC1"/>
            </a:solidFill>
            <a:prstDash val="solid"/>
            <a:round/>
            <a:headEnd type="none" w="med" len="med"/>
            <a:tailEnd type="none" w="med" len="med"/>
          </a:ln>
          <a:effectLst/>
        </p:spPr>
      </p:cxnSp>
      <p:sp>
        <p:nvSpPr>
          <p:cNvPr id="7" name="Text Placeholder 3">
            <a:extLst>
              <a:ext uri="{FF2B5EF4-FFF2-40B4-BE49-F238E27FC236}">
                <a16:creationId xmlns:a16="http://schemas.microsoft.com/office/drawing/2014/main" id="{A7A1035B-3092-469F-BD85-ABFF00F9B661}"/>
              </a:ext>
            </a:extLst>
          </p:cNvPr>
          <p:cNvSpPr txBox="1">
            <a:spLocks/>
          </p:cNvSpPr>
          <p:nvPr/>
        </p:nvSpPr>
        <p:spPr>
          <a:xfrm>
            <a:off x="10332719" y="167384"/>
            <a:ext cx="1674085" cy="240478"/>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2000" kern="0">
                <a:solidFill>
                  <a:schemeClr val="tx1"/>
                </a:solidFill>
                <a:latin typeface="Adobe Caslon Pro Bold" panose="0205070206050A020403" pitchFamily="18" charset="0"/>
              </a:rPr>
              <a:t>Track 4.07</a:t>
            </a:r>
          </a:p>
        </p:txBody>
      </p:sp>
    </p:spTree>
    <p:extLst>
      <p:ext uri="{BB962C8B-B14F-4D97-AF65-F5344CB8AC3E}">
        <p14:creationId xmlns:p14="http://schemas.microsoft.com/office/powerpoint/2010/main" val="21272119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2449BE-7840-4677-B38F-5005BF8CC304}"/>
              </a:ext>
            </a:extLst>
          </p:cNvPr>
          <p:cNvSpPr>
            <a:spLocks noGrp="1"/>
          </p:cNvSpPr>
          <p:nvPr>
            <p:ph type="sldNum" sz="quarter" idx="4"/>
          </p:nvPr>
        </p:nvSpPr>
        <p:spPr/>
        <p:txBody>
          <a:bodyPr/>
          <a:lstStyle/>
          <a:p>
            <a:fld id="{AD816501-AAE5-214E-B100-00C3DC5F5E3F}" type="slidenum">
              <a:rPr lang="en-US" smtClean="0"/>
              <a:pPr/>
              <a:t>11</a:t>
            </a:fld>
            <a:endParaRPr lang="en-US"/>
          </a:p>
        </p:txBody>
      </p:sp>
      <p:sp>
        <p:nvSpPr>
          <p:cNvPr id="8" name="TextBox 7">
            <a:extLst>
              <a:ext uri="{FF2B5EF4-FFF2-40B4-BE49-F238E27FC236}">
                <a16:creationId xmlns:a16="http://schemas.microsoft.com/office/drawing/2014/main" id="{973D00E6-88F1-46E9-ADF9-8822C441A39E}"/>
              </a:ext>
            </a:extLst>
          </p:cNvPr>
          <p:cNvSpPr txBox="1"/>
          <p:nvPr/>
        </p:nvSpPr>
        <p:spPr>
          <a:xfrm>
            <a:off x="3048965" y="2721114"/>
            <a:ext cx="6094070" cy="707886"/>
          </a:xfrm>
          <a:prstGeom prst="rect">
            <a:avLst/>
          </a:prstGeom>
          <a:noFill/>
        </p:spPr>
        <p:txBody>
          <a:bodyPr wrap="square">
            <a:spAutoFit/>
          </a:bodyPr>
          <a:lstStyle/>
          <a:p>
            <a:pPr algn="ctr"/>
            <a:r>
              <a:rPr lang="en-US" sz="4000"/>
              <a:t>Thank You</a:t>
            </a:r>
            <a:endParaRPr lang="en-US" sz="3600"/>
          </a:p>
        </p:txBody>
      </p:sp>
    </p:spTree>
    <p:extLst>
      <p:ext uri="{BB962C8B-B14F-4D97-AF65-F5344CB8AC3E}">
        <p14:creationId xmlns:p14="http://schemas.microsoft.com/office/powerpoint/2010/main" val="13203321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 Placeholder 3">
            <a:extLst>
              <a:ext uri="{FF2B5EF4-FFF2-40B4-BE49-F238E27FC236}">
                <a16:creationId xmlns:a16="http://schemas.microsoft.com/office/drawing/2014/main" id="{C1CA8F93-828D-4F59-B2B5-3D42ED5953AA}"/>
              </a:ext>
            </a:extLst>
          </p:cNvPr>
          <p:cNvSpPr>
            <a:spLocks noGrp="1"/>
          </p:cNvSpPr>
          <p:nvPr>
            <p:ph type="body" sz="quarter" idx="20"/>
          </p:nvPr>
        </p:nvSpPr>
        <p:spPr>
          <a:xfrm>
            <a:off x="609599" y="5913259"/>
            <a:ext cx="10481639" cy="170020"/>
          </a:xfrm>
        </p:spPr>
        <p:txBody>
          <a:bodyPr/>
          <a:lstStyle/>
          <a:p>
            <a:r>
              <a:rPr lang="en-US"/>
              <a:t>The costs and benefits of nurse turnover: a business case for nurse retention.(includes abstract) Jones CB; Gates M; Online Journal of Issues in Nursing, 2007; 12(3): 7p-7p. (1p) (Journal Article - tables/charts) ISSN: 1091-3734 AN: 105914000</a:t>
            </a:r>
          </a:p>
        </p:txBody>
      </p:sp>
      <p:sp>
        <p:nvSpPr>
          <p:cNvPr id="3" name="Title 2"/>
          <p:cNvSpPr>
            <a:spLocks noGrp="1"/>
          </p:cNvSpPr>
          <p:nvPr>
            <p:ph type="title"/>
          </p:nvPr>
        </p:nvSpPr>
        <p:spPr>
          <a:xfrm>
            <a:off x="609599" y="378458"/>
            <a:ext cx="9680555" cy="311549"/>
          </a:xfrm>
        </p:spPr>
        <p:txBody>
          <a:bodyPr vert="horz" wrap="square" lIns="0" tIns="0" rIns="0" bIns="0" numCol="1" anchor="t" anchorCtr="0" compatLnSpc="1">
            <a:prstTxWarp prst="textNoShape">
              <a:avLst/>
            </a:prstTxWarp>
            <a:normAutofit fontScale="90000"/>
          </a:bodyPr>
          <a:lstStyle/>
          <a:p>
            <a:pPr>
              <a:lnSpc>
                <a:spcPct val="90000"/>
              </a:lnSpc>
            </a:pPr>
            <a:br>
              <a:rPr lang="en-US" sz="1400" b="1" baseline="0">
                <a:latin typeface="+mj-lt"/>
                <a:ea typeface="Arial Unicode MS" pitchFamily="-65" charset="0"/>
                <a:cs typeface="Arial Unicode MS" pitchFamily="-65" charset="0"/>
                <a:sym typeface="Arial" pitchFamily="-65" charset="0"/>
              </a:rPr>
            </a:br>
            <a:endParaRPr lang="en-US" sz="1400" b="1" baseline="0">
              <a:latin typeface="+mj-lt"/>
              <a:ea typeface="Arial Unicode MS" pitchFamily="-65" charset="0"/>
              <a:cs typeface="Arial Unicode MS" pitchFamily="-65" charset="0"/>
              <a:sym typeface="Arial" pitchFamily="-65" charset="0"/>
            </a:endParaRPr>
          </a:p>
        </p:txBody>
      </p:sp>
      <p:sp>
        <p:nvSpPr>
          <p:cNvPr id="79" name="Slide Number Placeholder 5">
            <a:extLst>
              <a:ext uri="{FF2B5EF4-FFF2-40B4-BE49-F238E27FC236}">
                <a16:creationId xmlns:a16="http://schemas.microsoft.com/office/drawing/2014/main" id="{BE366EC1-0A30-4DA5-95BE-B716A4B8775C}"/>
              </a:ext>
            </a:extLst>
          </p:cNvPr>
          <p:cNvSpPr>
            <a:spLocks noGrp="1"/>
          </p:cNvSpPr>
          <p:nvPr>
            <p:ph type="sldNum" sz="quarter" idx="25"/>
          </p:nvPr>
        </p:nvSpPr>
        <p:spPr>
          <a:xfrm>
            <a:off x="11200047" y="6260571"/>
            <a:ext cx="433746" cy="224974"/>
          </a:xfrm>
        </p:spPr>
        <p:txBody>
          <a:bodyPr/>
          <a:lstStyle/>
          <a:p>
            <a:fld id="{AD816501-AAE5-214E-B100-00C3DC5F5E3F}" type="slidenum">
              <a:rPr lang="en-US" smtClean="0"/>
              <a:pPr/>
              <a:t>2</a:t>
            </a:fld>
            <a:endParaRPr lang="en-US"/>
          </a:p>
        </p:txBody>
      </p:sp>
      <p:sp>
        <p:nvSpPr>
          <p:cNvPr id="81" name="Content Placeholder 6">
            <a:extLst>
              <a:ext uri="{FF2B5EF4-FFF2-40B4-BE49-F238E27FC236}">
                <a16:creationId xmlns:a16="http://schemas.microsoft.com/office/drawing/2014/main" id="{33296386-27E3-4196-8748-C6C2F07B794C}"/>
              </a:ext>
            </a:extLst>
          </p:cNvPr>
          <p:cNvSpPr>
            <a:spLocks noGrp="1"/>
          </p:cNvSpPr>
          <p:nvPr>
            <p:ph sz="quarter" idx="22"/>
          </p:nvPr>
        </p:nvSpPr>
        <p:spPr>
          <a:xfrm>
            <a:off x="8240604" y="1804721"/>
            <a:ext cx="3197493" cy="1683993"/>
          </a:xfrm>
        </p:spPr>
        <p:txBody>
          <a:bodyPr/>
          <a:lstStyle/>
          <a:p>
            <a:pPr marL="0" indent="0" algn="ctr">
              <a:buNone/>
            </a:pPr>
            <a:r>
              <a:rPr lang="en-US" sz="3200">
                <a:solidFill>
                  <a:schemeClr val="tx1"/>
                </a:solidFill>
                <a:latin typeface="Adobe Caslon Pro" panose="0205050205050A020403" pitchFamily="18" charset="0"/>
              </a:rPr>
              <a:t>I don’t have time to take care of myself – </a:t>
            </a:r>
            <a:r>
              <a:rPr lang="en-US" sz="3200" b="1">
                <a:solidFill>
                  <a:schemeClr val="tx1"/>
                </a:solidFill>
                <a:latin typeface="Adobe Caslon Pro" panose="0205050205050A020403" pitchFamily="18" charset="0"/>
              </a:rPr>
              <a:t>everyone</a:t>
            </a:r>
            <a:r>
              <a:rPr lang="en-US" sz="3200">
                <a:solidFill>
                  <a:schemeClr val="tx1"/>
                </a:solidFill>
                <a:latin typeface="Adobe Caslon Pro" panose="0205050205050A020403" pitchFamily="18" charset="0"/>
              </a:rPr>
              <a:t> else needs me.</a:t>
            </a:r>
          </a:p>
        </p:txBody>
      </p:sp>
      <p:sp>
        <p:nvSpPr>
          <p:cNvPr id="6" name="TextBox 5">
            <a:extLst>
              <a:ext uri="{FF2B5EF4-FFF2-40B4-BE49-F238E27FC236}">
                <a16:creationId xmlns:a16="http://schemas.microsoft.com/office/drawing/2014/main" id="{5656424D-FE30-429E-8CD9-5B5F30336504}"/>
              </a:ext>
            </a:extLst>
          </p:cNvPr>
          <p:cNvSpPr txBox="1"/>
          <p:nvPr/>
        </p:nvSpPr>
        <p:spPr>
          <a:xfrm>
            <a:off x="7797306" y="1342572"/>
            <a:ext cx="874887" cy="1354217"/>
          </a:xfrm>
          <a:prstGeom prst="rect">
            <a:avLst/>
          </a:prstGeom>
          <a:noFill/>
        </p:spPr>
        <p:txBody>
          <a:bodyPr wrap="square" lIns="0" tIns="0" rIns="0" bIns="0" rtlCol="0">
            <a:spAutoFit/>
          </a:bodyPr>
          <a:lstStyle/>
          <a:p>
            <a:pPr algn="l"/>
            <a:r>
              <a:rPr lang="en-US" sz="8800" b="1">
                <a:latin typeface="Adobe Caslon Pro Bold" panose="0205070206050A020403" pitchFamily="18" charset="0"/>
              </a:rPr>
              <a:t>“</a:t>
            </a:r>
          </a:p>
        </p:txBody>
      </p:sp>
      <p:sp>
        <p:nvSpPr>
          <p:cNvPr id="13" name="TextBox 12">
            <a:extLst>
              <a:ext uri="{FF2B5EF4-FFF2-40B4-BE49-F238E27FC236}">
                <a16:creationId xmlns:a16="http://schemas.microsoft.com/office/drawing/2014/main" id="{F39FF7BE-1D97-440B-83FD-429B3F551993}"/>
              </a:ext>
            </a:extLst>
          </p:cNvPr>
          <p:cNvSpPr txBox="1"/>
          <p:nvPr/>
        </p:nvSpPr>
        <p:spPr>
          <a:xfrm>
            <a:off x="10907077" y="3272005"/>
            <a:ext cx="590443" cy="1569660"/>
          </a:xfrm>
          <a:prstGeom prst="rect">
            <a:avLst/>
          </a:prstGeom>
          <a:noFill/>
        </p:spPr>
        <p:txBody>
          <a:bodyPr wrap="square">
            <a:spAutoFit/>
          </a:bodyPr>
          <a:lstStyle/>
          <a:p>
            <a:r>
              <a:rPr lang="en-US" sz="9600" b="1">
                <a:latin typeface="Adobe Caslon Pro Bold" panose="0205070206050A020403" pitchFamily="18" charset="0"/>
              </a:rPr>
              <a:t>”</a:t>
            </a:r>
            <a:endParaRPr lang="en-US" sz="8800"/>
          </a:p>
        </p:txBody>
      </p:sp>
      <p:cxnSp>
        <p:nvCxnSpPr>
          <p:cNvPr id="9" name="Straight Connector 8">
            <a:extLst>
              <a:ext uri="{FF2B5EF4-FFF2-40B4-BE49-F238E27FC236}">
                <a16:creationId xmlns:a16="http://schemas.microsoft.com/office/drawing/2014/main" id="{776AD25B-4120-491F-9242-03C54BF8C306}"/>
              </a:ext>
            </a:extLst>
          </p:cNvPr>
          <p:cNvCxnSpPr>
            <a:cxnSpLocks/>
          </p:cNvCxnSpPr>
          <p:nvPr/>
        </p:nvCxnSpPr>
        <p:spPr bwMode="auto">
          <a:xfrm>
            <a:off x="8148577" y="4169957"/>
            <a:ext cx="3579597" cy="0"/>
          </a:xfrm>
          <a:prstGeom prst="line">
            <a:avLst/>
          </a:prstGeom>
          <a:solidFill>
            <a:srgbClr val="C0C0C0"/>
          </a:solidFill>
          <a:ln w="57150" cap="flat" cmpd="sng" algn="ctr">
            <a:solidFill>
              <a:schemeClr val="accent3">
                <a:lumMod val="60000"/>
                <a:lumOff val="40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613F2A7C-353B-4B4D-988F-05ED0AD0CAC1}"/>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245707" y="1160204"/>
            <a:ext cx="6096000" cy="4230624"/>
          </a:xfrm>
          <a:prstGeom prst="rect">
            <a:avLst/>
          </a:prstGeom>
          <a:ln>
            <a:noFill/>
          </a:ln>
          <a:effectLst>
            <a:outerShdw blurRad="292100" dist="139700" dir="2700000" algn="tl" rotWithShape="0">
              <a:srgbClr val="333333">
                <a:alpha val="65000"/>
              </a:srgbClr>
            </a:outerShdw>
          </a:effectLst>
        </p:spPr>
      </p:pic>
      <p:sp>
        <p:nvSpPr>
          <p:cNvPr id="10" name="Text Placeholder 3">
            <a:extLst>
              <a:ext uri="{FF2B5EF4-FFF2-40B4-BE49-F238E27FC236}">
                <a16:creationId xmlns:a16="http://schemas.microsoft.com/office/drawing/2014/main" id="{CECFAE14-55A8-4521-AE3D-ADF924F4ED65}"/>
              </a:ext>
            </a:extLst>
          </p:cNvPr>
          <p:cNvSpPr>
            <a:spLocks noGrp="1"/>
          </p:cNvSpPr>
          <p:nvPr>
            <p:ph type="body" sz="quarter" idx="10"/>
          </p:nvPr>
        </p:nvSpPr>
        <p:spPr>
          <a:xfrm>
            <a:off x="10332719" y="167384"/>
            <a:ext cx="1674085" cy="240478"/>
          </a:xfrm>
        </p:spPr>
        <p:txBody>
          <a:bodyPr/>
          <a:lstStyle/>
          <a:p>
            <a:pPr algn="ctr"/>
            <a:r>
              <a:rPr lang="en-US" sz="2000">
                <a:solidFill>
                  <a:schemeClr val="tx1"/>
                </a:solidFill>
                <a:latin typeface="Adobe Caslon Pro Bold" panose="0205070206050A020403" pitchFamily="18" charset="0"/>
              </a:rPr>
              <a:t>Track 4.07</a:t>
            </a:r>
          </a:p>
        </p:txBody>
      </p:sp>
    </p:spTree>
    <p:custDataLst>
      <p:tags r:id="rId1"/>
    </p:custDataLst>
    <p:extLst>
      <p:ext uri="{BB962C8B-B14F-4D97-AF65-F5344CB8AC3E}">
        <p14:creationId xmlns:p14="http://schemas.microsoft.com/office/powerpoint/2010/main" val="2020333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 Placeholder 3">
            <a:extLst>
              <a:ext uri="{FF2B5EF4-FFF2-40B4-BE49-F238E27FC236}">
                <a16:creationId xmlns:a16="http://schemas.microsoft.com/office/drawing/2014/main" id="{C1CA8F93-828D-4F59-B2B5-3D42ED5953AA}"/>
              </a:ext>
            </a:extLst>
          </p:cNvPr>
          <p:cNvSpPr>
            <a:spLocks noGrp="1"/>
          </p:cNvSpPr>
          <p:nvPr>
            <p:ph type="body" sz="quarter" idx="20"/>
          </p:nvPr>
        </p:nvSpPr>
        <p:spPr>
          <a:xfrm>
            <a:off x="537553" y="5755163"/>
            <a:ext cx="11347940" cy="561866"/>
          </a:xfrm>
        </p:spPr>
        <p:txBody>
          <a:bodyPr/>
          <a:lstStyle/>
          <a:p>
            <a:pPr algn="r"/>
            <a:r>
              <a:rPr lang="en-US" sz="1050"/>
              <a:t>https://www.cnn.com/2021/02/25/us/nurses-quit-hospitals-covid-pandemic-trnd/index.html</a:t>
            </a:r>
          </a:p>
          <a:p>
            <a:pPr algn="r"/>
            <a:r>
              <a:rPr lang="en-US" sz="1050"/>
              <a:t> </a:t>
            </a:r>
            <a:r>
              <a:rPr lang="en-US"/>
              <a:t>Arndt, Rachel Z.; Modern Healthcare, 10/23/2017; 47(43): 0036-0036. (1p) (Article) ISSN: 0160-7480 AN: 125903046</a:t>
            </a:r>
          </a:p>
          <a:p>
            <a:pPr algn="r"/>
            <a:r>
              <a:rPr lang="en-US"/>
              <a:t>https://dailynurse.com/icn-warns-covid-effect-could-drive-millions-of-nurses-to-leave-profession/</a:t>
            </a:r>
          </a:p>
          <a:p>
            <a:pPr algn="r"/>
            <a:endParaRPr lang="en-US" sz="1050"/>
          </a:p>
        </p:txBody>
      </p:sp>
      <p:sp>
        <p:nvSpPr>
          <p:cNvPr id="3" name="Title 2"/>
          <p:cNvSpPr>
            <a:spLocks noGrp="1"/>
          </p:cNvSpPr>
          <p:nvPr>
            <p:ph type="title"/>
          </p:nvPr>
        </p:nvSpPr>
        <p:spPr>
          <a:xfrm>
            <a:off x="0" y="1039880"/>
            <a:ext cx="5265524" cy="806289"/>
          </a:xfrm>
        </p:spPr>
        <p:txBody>
          <a:bodyPr vert="horz" wrap="square" lIns="0" tIns="0" rIns="0" bIns="0" numCol="1" anchor="t" anchorCtr="0" compatLnSpc="1">
            <a:prstTxWarp prst="textNoShape">
              <a:avLst/>
            </a:prstTxWarp>
            <a:noAutofit/>
          </a:bodyPr>
          <a:lstStyle/>
          <a:p>
            <a:pPr>
              <a:lnSpc>
                <a:spcPct val="90000"/>
              </a:lnSpc>
            </a:pPr>
            <a:r>
              <a:rPr lang="en-US" sz="3600">
                <a:latin typeface="Engravers MT" panose="02090707080505020304" pitchFamily="18" charset="0"/>
              </a:rPr>
              <a:t>“</a:t>
            </a:r>
            <a:r>
              <a:rPr lang="en-US" sz="3600">
                <a:latin typeface="Impact" panose="020B0806030902050204" pitchFamily="34" charset="0"/>
              </a:rPr>
              <a:t>Running on empty</a:t>
            </a:r>
            <a:r>
              <a:rPr lang="en-US" sz="3600">
                <a:latin typeface="Engravers MT" panose="02090707080505020304" pitchFamily="18" charset="0"/>
              </a:rPr>
              <a:t>”</a:t>
            </a:r>
            <a:r>
              <a:rPr lang="en-US" sz="1400">
                <a:latin typeface="Adobe Caslon Pro" panose="0205050205050A020403" pitchFamily="18" charset="0"/>
              </a:rPr>
              <a:t>(CNN)</a:t>
            </a:r>
            <a:endParaRPr lang="en-US" sz="4000" b="1" baseline="0">
              <a:latin typeface="Adobe Caslon Pro" panose="0205050205050A020403" pitchFamily="18" charset="0"/>
              <a:sym typeface="Arial" pitchFamily="-65" charset="0"/>
            </a:endParaRPr>
          </a:p>
        </p:txBody>
      </p:sp>
      <p:sp>
        <p:nvSpPr>
          <p:cNvPr id="79" name="Slide Number Placeholder 5">
            <a:extLst>
              <a:ext uri="{FF2B5EF4-FFF2-40B4-BE49-F238E27FC236}">
                <a16:creationId xmlns:a16="http://schemas.microsoft.com/office/drawing/2014/main" id="{BE366EC1-0A30-4DA5-95BE-B716A4B8775C}"/>
              </a:ext>
            </a:extLst>
          </p:cNvPr>
          <p:cNvSpPr>
            <a:spLocks noGrp="1"/>
          </p:cNvSpPr>
          <p:nvPr>
            <p:ph type="sldNum" sz="quarter" idx="25"/>
          </p:nvPr>
        </p:nvSpPr>
        <p:spPr>
          <a:xfrm>
            <a:off x="11200047" y="6260570"/>
            <a:ext cx="454400" cy="333375"/>
          </a:xfrm>
        </p:spPr>
        <p:txBody>
          <a:bodyPr/>
          <a:lstStyle/>
          <a:p>
            <a:fld id="{AD816501-AAE5-214E-B100-00C3DC5F5E3F}" type="slidenum">
              <a:rPr lang="en-US" smtClean="0"/>
              <a:pPr/>
              <a:t>3</a:t>
            </a:fld>
            <a:endParaRPr lang="en-US"/>
          </a:p>
        </p:txBody>
      </p:sp>
      <p:sp>
        <p:nvSpPr>
          <p:cNvPr id="18" name="Content Placeholder 17">
            <a:extLst>
              <a:ext uri="{FF2B5EF4-FFF2-40B4-BE49-F238E27FC236}">
                <a16:creationId xmlns:a16="http://schemas.microsoft.com/office/drawing/2014/main" id="{B83FF4B6-4D6B-4EBD-95D4-2E881679C2F9}"/>
              </a:ext>
            </a:extLst>
          </p:cNvPr>
          <p:cNvSpPr>
            <a:spLocks noGrp="1"/>
          </p:cNvSpPr>
          <p:nvPr>
            <p:ph sz="quarter" idx="22"/>
          </p:nvPr>
        </p:nvSpPr>
        <p:spPr>
          <a:xfrm>
            <a:off x="367839" y="2123085"/>
            <a:ext cx="3574199" cy="3163620"/>
          </a:xfrm>
        </p:spPr>
        <p:txBody>
          <a:bodyPr/>
          <a:lstStyle/>
          <a:p>
            <a:r>
              <a:rPr lang="en-US" sz="2000">
                <a:solidFill>
                  <a:schemeClr val="tx1"/>
                </a:solidFill>
                <a:latin typeface="Adobe Caslon Pro Bold" panose="0205070206050A020403" pitchFamily="18" charset="0"/>
              </a:rPr>
              <a:t>30% of nurses quitting cite burnout</a:t>
            </a:r>
          </a:p>
          <a:p>
            <a:r>
              <a:rPr lang="en-US" sz="2000">
                <a:solidFill>
                  <a:schemeClr val="tx1"/>
                </a:solidFill>
                <a:latin typeface="Adobe Caslon Pro Bold" panose="0205070206050A020403" pitchFamily="18" charset="0"/>
              </a:rPr>
              <a:t>35% of nurses stated that their work had meaning </a:t>
            </a:r>
          </a:p>
          <a:p>
            <a:r>
              <a:rPr lang="en-US" sz="2000">
                <a:solidFill>
                  <a:schemeClr val="tx1"/>
                </a:solidFill>
                <a:latin typeface="Adobe Caslon Pro Bold" panose="0205070206050A020403" pitchFamily="18" charset="0"/>
              </a:rPr>
              <a:t>25% of nurses are optimistic about the future </a:t>
            </a:r>
          </a:p>
          <a:p>
            <a:r>
              <a:rPr lang="en-US" sz="2000">
                <a:solidFill>
                  <a:schemeClr val="tx1"/>
                </a:solidFill>
                <a:latin typeface="Adobe Caslon Pro Bold" panose="0205070206050A020403" pitchFamily="18" charset="0"/>
              </a:rPr>
              <a:t>10 million nurses to leave workforce by 2030</a:t>
            </a:r>
          </a:p>
        </p:txBody>
      </p:sp>
      <p:pic>
        <p:nvPicPr>
          <p:cNvPr id="17" name="Picture 16">
            <a:extLst>
              <a:ext uri="{FF2B5EF4-FFF2-40B4-BE49-F238E27FC236}">
                <a16:creationId xmlns:a16="http://schemas.microsoft.com/office/drawing/2014/main" id="{14E5D2B9-DF13-4722-94E8-CDE7F7703BF1}"/>
              </a:ext>
            </a:extLst>
          </p:cNvPr>
          <p:cNvPicPr>
            <a:picLocks noChangeAspect="1"/>
          </p:cNvPicPr>
          <p:nvPr/>
        </p:nvPicPr>
        <p:blipFill>
          <a:blip r:embed="rId4"/>
          <a:stretch>
            <a:fillRect/>
          </a:stretch>
        </p:blipFill>
        <p:spPr>
          <a:xfrm>
            <a:off x="4747550" y="1481559"/>
            <a:ext cx="7076611" cy="3685735"/>
          </a:xfrm>
          <a:prstGeom prst="rect">
            <a:avLst/>
          </a:prstGeom>
          <a:ln>
            <a:noFill/>
          </a:ln>
          <a:effectLst>
            <a:outerShdw blurRad="292100" dist="139700" dir="2700000" algn="tl" rotWithShape="0">
              <a:srgbClr val="333333">
                <a:alpha val="65000"/>
              </a:srgbClr>
            </a:outerShdw>
          </a:effectLst>
        </p:spPr>
      </p:pic>
      <p:sp>
        <p:nvSpPr>
          <p:cNvPr id="7" name="Text Placeholder 3">
            <a:extLst>
              <a:ext uri="{FF2B5EF4-FFF2-40B4-BE49-F238E27FC236}">
                <a16:creationId xmlns:a16="http://schemas.microsoft.com/office/drawing/2014/main" id="{5CCB3FFE-0D73-40CE-A426-EFD2B6D6AA55}"/>
              </a:ext>
            </a:extLst>
          </p:cNvPr>
          <p:cNvSpPr>
            <a:spLocks noGrp="1"/>
          </p:cNvSpPr>
          <p:nvPr>
            <p:ph type="body" sz="quarter" idx="10"/>
          </p:nvPr>
        </p:nvSpPr>
        <p:spPr>
          <a:xfrm>
            <a:off x="10332719" y="167384"/>
            <a:ext cx="1674085" cy="240478"/>
          </a:xfrm>
        </p:spPr>
        <p:txBody>
          <a:bodyPr/>
          <a:lstStyle/>
          <a:p>
            <a:pPr algn="ctr"/>
            <a:r>
              <a:rPr lang="en-US" sz="2000">
                <a:solidFill>
                  <a:schemeClr val="tx1"/>
                </a:solidFill>
                <a:latin typeface="Adobe Caslon Pro Bold" panose="0205070206050A020403" pitchFamily="18" charset="0"/>
              </a:rPr>
              <a:t>Track 4.07</a:t>
            </a:r>
          </a:p>
        </p:txBody>
      </p:sp>
    </p:spTree>
    <p:custDataLst>
      <p:tags r:id="rId1"/>
    </p:custDataLst>
    <p:extLst>
      <p:ext uri="{BB962C8B-B14F-4D97-AF65-F5344CB8AC3E}">
        <p14:creationId xmlns:p14="http://schemas.microsoft.com/office/powerpoint/2010/main" val="909453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586035"/>
            <a:ext cx="10141527" cy="461665"/>
          </a:xfrm>
        </p:spPr>
        <p:txBody>
          <a:bodyPr vert="horz" wrap="square" lIns="0" tIns="0" rIns="0" bIns="0" numCol="1" anchor="t" anchorCtr="0" compatLnSpc="1">
            <a:prstTxWarp prst="textNoShape">
              <a:avLst/>
            </a:prstTxWarp>
            <a:normAutofit/>
          </a:bodyPr>
          <a:lstStyle/>
          <a:p>
            <a:pPr>
              <a:lnSpc>
                <a:spcPct val="90000"/>
              </a:lnSpc>
            </a:pPr>
            <a:br>
              <a:rPr lang="en-US" sz="1400" b="1" baseline="0">
                <a:latin typeface="+mj-lt"/>
                <a:ea typeface="Arial Unicode MS" pitchFamily="-65" charset="0"/>
                <a:cs typeface="Arial Unicode MS" pitchFamily="-65" charset="0"/>
                <a:sym typeface="Arial" pitchFamily="-65" charset="0"/>
              </a:rPr>
            </a:br>
            <a:endParaRPr lang="en-US" sz="1400" b="1" baseline="0">
              <a:latin typeface="+mj-lt"/>
              <a:ea typeface="Arial Unicode MS" pitchFamily="-65" charset="0"/>
              <a:cs typeface="Arial Unicode MS" pitchFamily="-65" charset="0"/>
              <a:sym typeface="Arial" pitchFamily="-65" charset="0"/>
            </a:endParaRPr>
          </a:p>
        </p:txBody>
      </p:sp>
      <p:sp>
        <p:nvSpPr>
          <p:cNvPr id="79" name="Slide Number Placeholder 5">
            <a:extLst>
              <a:ext uri="{FF2B5EF4-FFF2-40B4-BE49-F238E27FC236}">
                <a16:creationId xmlns:a16="http://schemas.microsoft.com/office/drawing/2014/main" id="{BE366EC1-0A30-4DA5-95BE-B716A4B8775C}"/>
              </a:ext>
            </a:extLst>
          </p:cNvPr>
          <p:cNvSpPr>
            <a:spLocks noGrp="1"/>
          </p:cNvSpPr>
          <p:nvPr>
            <p:ph type="sldNum" sz="quarter" idx="25"/>
          </p:nvPr>
        </p:nvSpPr>
        <p:spPr>
          <a:xfrm>
            <a:off x="11200047" y="6260570"/>
            <a:ext cx="454400" cy="333375"/>
          </a:xfrm>
        </p:spPr>
        <p:txBody>
          <a:bodyPr/>
          <a:lstStyle/>
          <a:p>
            <a:fld id="{AD816501-AAE5-214E-B100-00C3DC5F5E3F}" type="slidenum">
              <a:rPr lang="en-US" smtClean="0"/>
              <a:pPr/>
              <a:t>4</a:t>
            </a:fld>
            <a:endParaRPr lang="en-US"/>
          </a:p>
        </p:txBody>
      </p:sp>
      <p:sp>
        <p:nvSpPr>
          <p:cNvPr id="81" name="Content Placeholder 6">
            <a:extLst>
              <a:ext uri="{FF2B5EF4-FFF2-40B4-BE49-F238E27FC236}">
                <a16:creationId xmlns:a16="http://schemas.microsoft.com/office/drawing/2014/main" id="{33296386-27E3-4196-8748-C6C2F07B794C}"/>
              </a:ext>
            </a:extLst>
          </p:cNvPr>
          <p:cNvSpPr>
            <a:spLocks noGrp="1"/>
          </p:cNvSpPr>
          <p:nvPr>
            <p:ph sz="quarter" idx="22"/>
          </p:nvPr>
        </p:nvSpPr>
        <p:spPr>
          <a:xfrm>
            <a:off x="8437944" y="713202"/>
            <a:ext cx="3349752" cy="2495405"/>
          </a:xfrm>
        </p:spPr>
        <p:txBody>
          <a:bodyPr/>
          <a:lstStyle/>
          <a:p>
            <a:pPr marL="0" indent="0" algn="ctr">
              <a:buNone/>
            </a:pPr>
            <a:r>
              <a:rPr lang="en-US" sz="3600" b="1">
                <a:solidFill>
                  <a:schemeClr val="accent1"/>
                </a:solidFill>
              </a:rPr>
              <a:t>What if we could create a nursing culture that cares for nurses like we care for patients?</a:t>
            </a:r>
          </a:p>
        </p:txBody>
      </p:sp>
      <p:sp>
        <p:nvSpPr>
          <p:cNvPr id="7" name="Rectangle 6">
            <a:extLst>
              <a:ext uri="{FF2B5EF4-FFF2-40B4-BE49-F238E27FC236}">
                <a16:creationId xmlns:a16="http://schemas.microsoft.com/office/drawing/2014/main" id="{1A0C58D3-5ED6-46A1-B399-35A323C49FA4}"/>
              </a:ext>
            </a:extLst>
          </p:cNvPr>
          <p:cNvSpPr/>
          <p:nvPr/>
        </p:nvSpPr>
        <p:spPr bwMode="auto">
          <a:xfrm>
            <a:off x="1126401" y="586035"/>
            <a:ext cx="6877784" cy="5208600"/>
          </a:xfrm>
          <a:prstGeom prst="rect">
            <a:avLst/>
          </a:prstGeom>
          <a:blipFill dpi="0" rotWithShape="1">
            <a:blip r:embed="rId4">
              <a:alphaModFix amt="97000"/>
              <a:extLst>
                <a:ext uri="{28A0092B-C50C-407E-A947-70E740481C1C}">
                  <a14:useLocalDpi xmlns:a14="http://schemas.microsoft.com/office/drawing/2010/main" val="0"/>
                </a:ext>
              </a:extLst>
            </a:blip>
            <a:srcRect/>
            <a:stretch>
              <a:fillRect l="1" r="-8076"/>
            </a:stretch>
          </a:blip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cxnSp>
        <p:nvCxnSpPr>
          <p:cNvPr id="10" name="Straight Connector 9">
            <a:extLst>
              <a:ext uri="{FF2B5EF4-FFF2-40B4-BE49-F238E27FC236}">
                <a16:creationId xmlns:a16="http://schemas.microsoft.com/office/drawing/2014/main" id="{D12E8AFE-2D19-4556-B469-6F0CEFE49BB7}"/>
              </a:ext>
            </a:extLst>
          </p:cNvPr>
          <p:cNvCxnSpPr/>
          <p:nvPr/>
        </p:nvCxnSpPr>
        <p:spPr bwMode="auto">
          <a:xfrm>
            <a:off x="8437944" y="4944194"/>
            <a:ext cx="1388962" cy="0"/>
          </a:xfrm>
          <a:prstGeom prst="line">
            <a:avLst/>
          </a:prstGeom>
          <a:solidFill>
            <a:srgbClr val="C0C0C0"/>
          </a:solidFill>
          <a:ln w="19050" cap="flat" cmpd="sng" algn="ctr">
            <a:solidFill>
              <a:schemeClr val="tx2"/>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B830E51-18BE-4C90-BAE5-CF2867D4619F}"/>
              </a:ext>
            </a:extLst>
          </p:cNvPr>
          <p:cNvCxnSpPr/>
          <p:nvPr/>
        </p:nvCxnSpPr>
        <p:spPr bwMode="auto">
          <a:xfrm>
            <a:off x="10505566" y="4957573"/>
            <a:ext cx="1388962" cy="0"/>
          </a:xfrm>
          <a:prstGeom prst="line">
            <a:avLst/>
          </a:prstGeom>
          <a:solidFill>
            <a:srgbClr val="C0C0C0"/>
          </a:solidFill>
          <a:ln w="28575" cap="flat" cmpd="sng" algn="ctr">
            <a:solidFill>
              <a:schemeClr val="tx2"/>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46135904-5B3C-44EF-99A4-03EBD5A9B0D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38047" y="4511603"/>
            <a:ext cx="1056378" cy="1056378"/>
          </a:xfrm>
          <a:prstGeom prst="rect">
            <a:avLst/>
          </a:prstGeom>
        </p:spPr>
      </p:pic>
      <p:sp>
        <p:nvSpPr>
          <p:cNvPr id="9" name="Text Placeholder 3">
            <a:extLst>
              <a:ext uri="{FF2B5EF4-FFF2-40B4-BE49-F238E27FC236}">
                <a16:creationId xmlns:a16="http://schemas.microsoft.com/office/drawing/2014/main" id="{C9AB49E9-8376-4E2E-B54C-396516E4BB1D}"/>
              </a:ext>
            </a:extLst>
          </p:cNvPr>
          <p:cNvSpPr>
            <a:spLocks noGrp="1"/>
          </p:cNvSpPr>
          <p:nvPr>
            <p:ph type="body" sz="quarter" idx="10"/>
          </p:nvPr>
        </p:nvSpPr>
        <p:spPr>
          <a:xfrm>
            <a:off x="10332719" y="167384"/>
            <a:ext cx="1674085" cy="240478"/>
          </a:xfrm>
        </p:spPr>
        <p:txBody>
          <a:bodyPr/>
          <a:lstStyle/>
          <a:p>
            <a:pPr algn="ctr"/>
            <a:r>
              <a:rPr lang="en-US" sz="2000">
                <a:solidFill>
                  <a:schemeClr val="tx1"/>
                </a:solidFill>
                <a:latin typeface="Adobe Caslon Pro Bold" panose="0205070206050A020403" pitchFamily="18" charset="0"/>
              </a:rPr>
              <a:t>Track 4.07</a:t>
            </a:r>
          </a:p>
        </p:txBody>
      </p:sp>
    </p:spTree>
    <p:custDataLst>
      <p:tags r:id="rId1"/>
    </p:custDataLst>
    <p:extLst>
      <p:ext uri="{BB962C8B-B14F-4D97-AF65-F5344CB8AC3E}">
        <p14:creationId xmlns:p14="http://schemas.microsoft.com/office/powerpoint/2010/main" val="34451420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964F-6C0D-5F49-A98F-A7E3EB13D376}"/>
              </a:ext>
            </a:extLst>
          </p:cNvPr>
          <p:cNvSpPr>
            <a:spLocks noGrp="1"/>
          </p:cNvSpPr>
          <p:nvPr>
            <p:ph type="title"/>
          </p:nvPr>
        </p:nvSpPr>
        <p:spPr>
          <a:xfrm>
            <a:off x="119231" y="280047"/>
            <a:ext cx="10145760" cy="577081"/>
          </a:xfrm>
        </p:spPr>
        <p:txBody>
          <a:bodyPr/>
          <a:lstStyle/>
          <a:p>
            <a:r>
              <a:rPr lang="en-US"/>
              <a:t>Our </a:t>
            </a:r>
            <a:r>
              <a:rPr lang="en-US">
                <a:solidFill>
                  <a:schemeClr val="accent3"/>
                </a:solidFill>
              </a:rPr>
              <a:t>Services</a:t>
            </a:r>
          </a:p>
        </p:txBody>
      </p:sp>
      <p:sp>
        <p:nvSpPr>
          <p:cNvPr id="5" name="Slide Number Placeholder 4">
            <a:extLst>
              <a:ext uri="{FF2B5EF4-FFF2-40B4-BE49-F238E27FC236}">
                <a16:creationId xmlns:a16="http://schemas.microsoft.com/office/drawing/2014/main" id="{990FDF36-D0C1-0940-A277-AC7DA0CF9317}"/>
              </a:ext>
            </a:extLst>
          </p:cNvPr>
          <p:cNvSpPr>
            <a:spLocks noGrp="1"/>
          </p:cNvSpPr>
          <p:nvPr>
            <p:ph type="sldNum" sz="quarter" idx="4"/>
          </p:nvPr>
        </p:nvSpPr>
        <p:spPr>
          <a:xfrm>
            <a:off x="11586635" y="6239169"/>
            <a:ext cx="454400" cy="333375"/>
          </a:xfrm>
        </p:spPr>
        <p:txBody>
          <a:bodyPr/>
          <a:lstStyle/>
          <a:p>
            <a:fld id="{AD816501-AAE5-214E-B100-00C3DC5F5E3F}" type="slidenum">
              <a:rPr lang="en-US" smtClean="0"/>
              <a:pPr/>
              <a:t>5</a:t>
            </a:fld>
            <a:endParaRPr lang="en-US"/>
          </a:p>
        </p:txBody>
      </p:sp>
      <p:cxnSp>
        <p:nvCxnSpPr>
          <p:cNvPr id="6" name="Straight Connector 5">
            <a:extLst>
              <a:ext uri="{FF2B5EF4-FFF2-40B4-BE49-F238E27FC236}">
                <a16:creationId xmlns:a16="http://schemas.microsoft.com/office/drawing/2014/main" id="{A035B887-A560-45AE-9E01-50E646058AC7}"/>
              </a:ext>
            </a:extLst>
          </p:cNvPr>
          <p:cNvCxnSpPr>
            <a:cxnSpLocks/>
          </p:cNvCxnSpPr>
          <p:nvPr/>
        </p:nvCxnSpPr>
        <p:spPr bwMode="auto">
          <a:xfrm flipV="1">
            <a:off x="0" y="933796"/>
            <a:ext cx="4791919" cy="22562"/>
          </a:xfrm>
          <a:prstGeom prst="line">
            <a:avLst/>
          </a:prstGeom>
          <a:solidFill>
            <a:srgbClr val="C0C0C0"/>
          </a:solidFill>
          <a:ln w="38100" cap="flat" cmpd="sng" algn="ctr">
            <a:solidFill>
              <a:schemeClr val="accent2"/>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60BBA4B0-E7ED-4EE0-A180-B4A715E7515A}"/>
              </a:ext>
            </a:extLst>
          </p:cNvPr>
          <p:cNvSpPr txBox="1"/>
          <p:nvPr/>
        </p:nvSpPr>
        <p:spPr>
          <a:xfrm>
            <a:off x="119231" y="1231585"/>
            <a:ext cx="5587087" cy="307777"/>
          </a:xfrm>
          <a:prstGeom prst="rect">
            <a:avLst/>
          </a:prstGeom>
          <a:noFill/>
        </p:spPr>
        <p:txBody>
          <a:bodyPr wrap="square" lIns="0" tIns="0" rIns="0" bIns="0" rtlCol="0">
            <a:spAutoFit/>
          </a:bodyPr>
          <a:lstStyle/>
          <a:p>
            <a:r>
              <a:rPr lang="en-US" sz="2000">
                <a:latin typeface="Adobe Caslon Pro" panose="0205050205050A020403" pitchFamily="18" charset="0"/>
              </a:rPr>
              <a:t>A culture of health uniquely designed for nurses</a:t>
            </a:r>
          </a:p>
        </p:txBody>
      </p:sp>
      <p:sp>
        <p:nvSpPr>
          <p:cNvPr id="10" name="TextBox 9">
            <a:extLst>
              <a:ext uri="{FF2B5EF4-FFF2-40B4-BE49-F238E27FC236}">
                <a16:creationId xmlns:a16="http://schemas.microsoft.com/office/drawing/2014/main" id="{2EED3E2B-F4E6-41B0-84B6-8C1E64FE01EF}"/>
              </a:ext>
            </a:extLst>
          </p:cNvPr>
          <p:cNvSpPr txBox="1"/>
          <p:nvPr/>
        </p:nvSpPr>
        <p:spPr>
          <a:xfrm>
            <a:off x="515193" y="2071714"/>
            <a:ext cx="4276726" cy="2677656"/>
          </a:xfrm>
          <a:prstGeom prst="rect">
            <a:avLst/>
          </a:prstGeom>
          <a:noFill/>
        </p:spPr>
        <p:txBody>
          <a:bodyPr wrap="square">
            <a:spAutoFit/>
          </a:bodyPr>
          <a:lstStyle/>
          <a:p>
            <a:pPr algn="l">
              <a:buFont typeface="+mj-lt"/>
              <a:buAutoNum type="arabicPeriod"/>
            </a:pPr>
            <a:r>
              <a:rPr lang="en-US" sz="2400" b="0" i="0">
                <a:latin typeface="Adobe Caslon Pro Bold" panose="0205070206050A020403" pitchFamily="18" charset="0"/>
              </a:rPr>
              <a:t> Site </a:t>
            </a:r>
            <a:r>
              <a:rPr lang="en-US" sz="2400">
                <a:latin typeface="Adobe Caslon Pro Bold" panose="0205070206050A020403" pitchFamily="18" charset="0"/>
              </a:rPr>
              <a:t>A</a:t>
            </a:r>
            <a:r>
              <a:rPr lang="en-US" sz="2400" b="0" i="0">
                <a:latin typeface="Adobe Caslon Pro Bold" panose="0205070206050A020403" pitchFamily="18" charset="0"/>
              </a:rPr>
              <a:t>ssessment &amp; Planning</a:t>
            </a:r>
            <a:endParaRPr lang="en-US" sz="4400" b="0" i="0">
              <a:latin typeface="Adobe Caslon Pro Bold" panose="0205070206050A020403" pitchFamily="18" charset="0"/>
            </a:endParaRPr>
          </a:p>
          <a:p>
            <a:pPr algn="l">
              <a:buFont typeface="+mj-lt"/>
              <a:buAutoNum type="arabicPeriod"/>
            </a:pPr>
            <a:r>
              <a:rPr lang="en-US" sz="2400" b="0" i="0">
                <a:latin typeface="Adobe Caslon Pro Bold" panose="0205070206050A020403" pitchFamily="18" charset="0"/>
              </a:rPr>
              <a:t> Training</a:t>
            </a:r>
            <a:endParaRPr lang="en-US" sz="4400">
              <a:latin typeface="Adobe Caslon Pro Bold" panose="0205070206050A020403" pitchFamily="18" charset="0"/>
            </a:endParaRPr>
          </a:p>
          <a:p>
            <a:pPr marL="662940" lvl="1" indent="-342900">
              <a:buFont typeface="Wingdings" panose="05000000000000000000" pitchFamily="2" charset="2"/>
              <a:buChar char="§"/>
            </a:pPr>
            <a:r>
              <a:rPr lang="en-US" sz="2400" b="0" i="0">
                <a:latin typeface="Adobe Caslon Pro Bold" panose="0205070206050A020403" pitchFamily="18" charset="0"/>
              </a:rPr>
              <a:t>Administrators</a:t>
            </a:r>
            <a:endParaRPr lang="en-US" sz="4400">
              <a:latin typeface="Adobe Caslon Pro Bold" panose="0205070206050A020403" pitchFamily="18" charset="0"/>
            </a:endParaRPr>
          </a:p>
          <a:p>
            <a:pPr marL="662940" lvl="1" indent="-342900">
              <a:buFont typeface="Wingdings" panose="05000000000000000000" pitchFamily="2" charset="2"/>
              <a:buChar char="§"/>
            </a:pPr>
            <a:r>
              <a:rPr lang="en-US" sz="2400" b="0" i="0">
                <a:latin typeface="Adobe Caslon Pro Bold" panose="0205070206050A020403" pitchFamily="18" charset="0"/>
              </a:rPr>
              <a:t>Managers</a:t>
            </a:r>
            <a:endParaRPr lang="en-US" sz="4400">
              <a:latin typeface="Adobe Caslon Pro Bold" panose="0205070206050A020403" pitchFamily="18" charset="0"/>
            </a:endParaRPr>
          </a:p>
          <a:p>
            <a:pPr marL="662940" lvl="1" indent="-342900">
              <a:buFont typeface="Wingdings" panose="05000000000000000000" pitchFamily="2" charset="2"/>
              <a:buChar char="§"/>
            </a:pPr>
            <a:r>
              <a:rPr lang="en-US" sz="2400">
                <a:latin typeface="Adobe Caslon Pro Bold" panose="0205070206050A020403" pitchFamily="18" charset="0"/>
              </a:rPr>
              <a:t>N</a:t>
            </a:r>
            <a:r>
              <a:rPr lang="en-US" sz="2400" b="0" i="0">
                <a:latin typeface="Adobe Caslon Pro Bold" panose="0205070206050A020403" pitchFamily="18" charset="0"/>
              </a:rPr>
              <a:t>urses</a:t>
            </a:r>
            <a:endParaRPr lang="en-US" sz="4400" b="0" i="0">
              <a:latin typeface="Adobe Caslon Pro Bold" panose="0205070206050A020403" pitchFamily="18" charset="0"/>
            </a:endParaRPr>
          </a:p>
        </p:txBody>
      </p:sp>
      <p:pic>
        <p:nvPicPr>
          <p:cNvPr id="16" name="Picture 15">
            <a:extLst>
              <a:ext uri="{FF2B5EF4-FFF2-40B4-BE49-F238E27FC236}">
                <a16:creationId xmlns:a16="http://schemas.microsoft.com/office/drawing/2014/main" id="{48FFF94F-DBC9-4736-8EF0-DF10E7A5DF41}"/>
              </a:ext>
            </a:extLst>
          </p:cNvPr>
          <p:cNvPicPr>
            <a:picLocks noChangeAspect="1"/>
          </p:cNvPicPr>
          <p:nvPr/>
        </p:nvPicPr>
        <p:blipFill rotWithShape="1">
          <a:blip r:embed="rId3"/>
          <a:srcRect r="8333"/>
          <a:stretch/>
        </p:blipFill>
        <p:spPr>
          <a:xfrm>
            <a:off x="3590231" y="3363867"/>
            <a:ext cx="4232174" cy="2597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6F43D46-B878-4539-B6F8-E1A1926CED34}"/>
              </a:ext>
            </a:extLst>
          </p:cNvPr>
          <p:cNvPicPr>
            <a:picLocks noChangeAspect="1"/>
          </p:cNvPicPr>
          <p:nvPr/>
        </p:nvPicPr>
        <p:blipFill rotWithShape="1">
          <a:blip r:embed="rId4"/>
          <a:srcRect t="8659" b="10320"/>
          <a:stretch/>
        </p:blipFill>
        <p:spPr>
          <a:xfrm>
            <a:off x="7411202" y="734065"/>
            <a:ext cx="4402633" cy="2675298"/>
          </a:xfrm>
          <a:prstGeom prst="rect">
            <a:avLst/>
          </a:prstGeom>
          <a:ln>
            <a:noFill/>
          </a:ln>
          <a:effectLst>
            <a:outerShdw blurRad="292100" dist="139700" dir="2700000" algn="tl" rotWithShape="0">
              <a:srgbClr val="333333">
                <a:alpha val="65000"/>
              </a:srgbClr>
            </a:outerShdw>
          </a:effectLst>
        </p:spPr>
      </p:pic>
      <p:sp>
        <p:nvSpPr>
          <p:cNvPr id="11" name="Text Placeholder 3">
            <a:extLst>
              <a:ext uri="{FF2B5EF4-FFF2-40B4-BE49-F238E27FC236}">
                <a16:creationId xmlns:a16="http://schemas.microsoft.com/office/drawing/2014/main" id="{B2D18C56-5B8C-4DD2-9E24-70131D72949D}"/>
              </a:ext>
            </a:extLst>
          </p:cNvPr>
          <p:cNvSpPr txBox="1">
            <a:spLocks/>
          </p:cNvSpPr>
          <p:nvPr/>
        </p:nvSpPr>
        <p:spPr>
          <a:xfrm>
            <a:off x="10332719" y="128195"/>
            <a:ext cx="1674085" cy="240478"/>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2000" kern="0">
                <a:solidFill>
                  <a:schemeClr val="tx1"/>
                </a:solidFill>
                <a:latin typeface="Adobe Caslon Pro Bold" panose="0205070206050A020403" pitchFamily="18" charset="0"/>
              </a:rPr>
              <a:t>Track 4.07</a:t>
            </a:r>
          </a:p>
        </p:txBody>
      </p:sp>
    </p:spTree>
    <p:extLst>
      <p:ext uri="{BB962C8B-B14F-4D97-AF65-F5344CB8AC3E}">
        <p14:creationId xmlns:p14="http://schemas.microsoft.com/office/powerpoint/2010/main" val="24195532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3977339253"/>
              </p:ext>
            </p:extLst>
          </p:nvPr>
        </p:nvGraphicFramePr>
        <p:xfrm>
          <a:off x="605367" y="1342523"/>
          <a:ext cx="10981266" cy="4459636"/>
        </p:xfrm>
        <a:graphic>
          <a:graphicData uri="http://schemas.openxmlformats.org/drawingml/2006/table">
            <a:tbl>
              <a:tblPr firstRow="1" bandRow="1">
                <a:tableStyleId>{21E4AEA4-8DFA-4A89-87EB-49C32662AFE0}</a:tableStyleId>
              </a:tblPr>
              <a:tblGrid>
                <a:gridCol w="1949676">
                  <a:extLst>
                    <a:ext uri="{9D8B030D-6E8A-4147-A177-3AD203B41FA5}">
                      <a16:colId xmlns:a16="http://schemas.microsoft.com/office/drawing/2014/main" val="20000"/>
                    </a:ext>
                  </a:extLst>
                </a:gridCol>
                <a:gridCol w="2214758">
                  <a:extLst>
                    <a:ext uri="{9D8B030D-6E8A-4147-A177-3AD203B41FA5}">
                      <a16:colId xmlns:a16="http://schemas.microsoft.com/office/drawing/2014/main" val="20001"/>
                    </a:ext>
                  </a:extLst>
                </a:gridCol>
                <a:gridCol w="1704208">
                  <a:extLst>
                    <a:ext uri="{9D8B030D-6E8A-4147-A177-3AD203B41FA5}">
                      <a16:colId xmlns:a16="http://schemas.microsoft.com/office/drawing/2014/main" val="20002"/>
                    </a:ext>
                  </a:extLst>
                </a:gridCol>
                <a:gridCol w="1704208">
                  <a:extLst>
                    <a:ext uri="{9D8B030D-6E8A-4147-A177-3AD203B41FA5}">
                      <a16:colId xmlns:a16="http://schemas.microsoft.com/office/drawing/2014/main" val="4291804976"/>
                    </a:ext>
                  </a:extLst>
                </a:gridCol>
                <a:gridCol w="1704208">
                  <a:extLst>
                    <a:ext uri="{9D8B030D-6E8A-4147-A177-3AD203B41FA5}">
                      <a16:colId xmlns:a16="http://schemas.microsoft.com/office/drawing/2014/main" val="467818001"/>
                    </a:ext>
                  </a:extLst>
                </a:gridCol>
                <a:gridCol w="1704208">
                  <a:extLst>
                    <a:ext uri="{9D8B030D-6E8A-4147-A177-3AD203B41FA5}">
                      <a16:colId xmlns:a16="http://schemas.microsoft.com/office/drawing/2014/main" val="1781304336"/>
                    </a:ext>
                  </a:extLst>
                </a:gridCol>
              </a:tblGrid>
              <a:tr h="5861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Benefits</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Our Solution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Calm</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Headspace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Major Organization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Competitor 4</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3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On-Site Consultant</a:t>
                      </a: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Management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Training</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Virtual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Training</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0697028"/>
                  </a:ext>
                </a:extLst>
              </a:tr>
              <a:tr h="7223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Nursing Resiliency Training</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Wellness Podcasts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6</a:t>
            </a:fld>
            <a:endParaRPr lang="en-US"/>
          </a:p>
        </p:txBody>
      </p:sp>
      <p:sp>
        <p:nvSpPr>
          <p:cNvPr id="2" name="Title 1"/>
          <p:cNvSpPr>
            <a:spLocks noGrp="1"/>
          </p:cNvSpPr>
          <p:nvPr>
            <p:ph type="title"/>
          </p:nvPr>
        </p:nvSpPr>
        <p:spPr>
          <a:xfrm>
            <a:off x="130805" y="316289"/>
            <a:ext cx="10145760" cy="461665"/>
          </a:xfrm>
        </p:spPr>
        <p:txBody>
          <a:bodyPr/>
          <a:lstStyle/>
          <a:p>
            <a:r>
              <a:rPr lang="en-US"/>
              <a:t>Our Solution vs. The Competition</a:t>
            </a:r>
          </a:p>
        </p:txBody>
      </p:sp>
      <p:pic>
        <p:nvPicPr>
          <p:cNvPr id="6" name="Picture 5">
            <a:extLst>
              <a:ext uri="{FF2B5EF4-FFF2-40B4-BE49-F238E27FC236}">
                <a16:creationId xmlns:a16="http://schemas.microsoft.com/office/drawing/2014/main" id="{946FD794-95FA-41C2-AA4F-7A78259EC961}"/>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3217761" y="4362465"/>
            <a:ext cx="654451" cy="646608"/>
          </a:xfrm>
          <a:prstGeom prst="rect">
            <a:avLst/>
          </a:prstGeom>
        </p:spPr>
      </p:pic>
      <p:pic>
        <p:nvPicPr>
          <p:cNvPr id="8" name="Picture 7">
            <a:extLst>
              <a:ext uri="{FF2B5EF4-FFF2-40B4-BE49-F238E27FC236}">
                <a16:creationId xmlns:a16="http://schemas.microsoft.com/office/drawing/2014/main" id="{8ED82B44-3BCD-4C4A-8659-378EEF50C5C4}"/>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5316511" y="5155551"/>
            <a:ext cx="654451" cy="646608"/>
          </a:xfrm>
          <a:prstGeom prst="rect">
            <a:avLst/>
          </a:prstGeom>
        </p:spPr>
      </p:pic>
      <p:pic>
        <p:nvPicPr>
          <p:cNvPr id="9" name="Picture 8">
            <a:extLst>
              <a:ext uri="{FF2B5EF4-FFF2-40B4-BE49-F238E27FC236}">
                <a16:creationId xmlns:a16="http://schemas.microsoft.com/office/drawing/2014/main" id="{CACCBAD5-8279-4690-BB0B-B7AF7A42630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35079" y="3464084"/>
            <a:ext cx="670393" cy="670393"/>
          </a:xfrm>
          <a:prstGeom prst="rect">
            <a:avLst/>
          </a:prstGeom>
        </p:spPr>
      </p:pic>
      <p:pic>
        <p:nvPicPr>
          <p:cNvPr id="11" name="Picture 10">
            <a:extLst>
              <a:ext uri="{FF2B5EF4-FFF2-40B4-BE49-F238E27FC236}">
                <a16:creationId xmlns:a16="http://schemas.microsoft.com/office/drawing/2014/main" id="{943E8DE5-B687-499D-91B8-FB82E724CB7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35079" y="2741052"/>
            <a:ext cx="670393" cy="670393"/>
          </a:xfrm>
          <a:prstGeom prst="rect">
            <a:avLst/>
          </a:prstGeom>
        </p:spPr>
      </p:pic>
      <p:pic>
        <p:nvPicPr>
          <p:cNvPr id="12" name="Picture 11">
            <a:extLst>
              <a:ext uri="{FF2B5EF4-FFF2-40B4-BE49-F238E27FC236}">
                <a16:creationId xmlns:a16="http://schemas.microsoft.com/office/drawing/2014/main" id="{FBEBD1BC-3BE1-464A-BB77-C6009D8711E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39311" y="2001919"/>
            <a:ext cx="670393" cy="670393"/>
          </a:xfrm>
          <a:prstGeom prst="rect">
            <a:avLst/>
          </a:prstGeom>
        </p:spPr>
      </p:pic>
      <p:pic>
        <p:nvPicPr>
          <p:cNvPr id="13" name="Picture 12">
            <a:extLst>
              <a:ext uri="{FF2B5EF4-FFF2-40B4-BE49-F238E27FC236}">
                <a16:creationId xmlns:a16="http://schemas.microsoft.com/office/drawing/2014/main" id="{A21525BF-FA56-44D6-A71A-6C20F6A9197C}"/>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3217762" y="3535441"/>
            <a:ext cx="654451" cy="646608"/>
          </a:xfrm>
          <a:prstGeom prst="rect">
            <a:avLst/>
          </a:prstGeom>
        </p:spPr>
      </p:pic>
      <p:pic>
        <p:nvPicPr>
          <p:cNvPr id="14" name="Picture 13">
            <a:extLst>
              <a:ext uri="{FF2B5EF4-FFF2-40B4-BE49-F238E27FC236}">
                <a16:creationId xmlns:a16="http://schemas.microsoft.com/office/drawing/2014/main" id="{6C1B4B50-16CD-4D17-BEA6-79B8C93B30C3}"/>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3217761" y="2692390"/>
            <a:ext cx="654451" cy="646608"/>
          </a:xfrm>
          <a:prstGeom prst="rect">
            <a:avLst/>
          </a:prstGeom>
        </p:spPr>
      </p:pic>
      <p:pic>
        <p:nvPicPr>
          <p:cNvPr id="15" name="Picture 14">
            <a:extLst>
              <a:ext uri="{FF2B5EF4-FFF2-40B4-BE49-F238E27FC236}">
                <a16:creationId xmlns:a16="http://schemas.microsoft.com/office/drawing/2014/main" id="{926B2527-E249-4A80-AB4D-D36B94B36813}"/>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3217761" y="1988342"/>
            <a:ext cx="654451" cy="646608"/>
          </a:xfrm>
          <a:prstGeom prst="rect">
            <a:avLst/>
          </a:prstGeom>
        </p:spPr>
      </p:pic>
      <p:pic>
        <p:nvPicPr>
          <p:cNvPr id="17" name="Picture 16">
            <a:extLst>
              <a:ext uri="{FF2B5EF4-FFF2-40B4-BE49-F238E27FC236}">
                <a16:creationId xmlns:a16="http://schemas.microsoft.com/office/drawing/2014/main" id="{DA061882-0C42-4611-A353-5B55F58E5F3E}"/>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7013895" y="5155551"/>
            <a:ext cx="654451" cy="646608"/>
          </a:xfrm>
          <a:prstGeom prst="rect">
            <a:avLst/>
          </a:prstGeom>
        </p:spPr>
      </p:pic>
      <p:pic>
        <p:nvPicPr>
          <p:cNvPr id="18" name="Picture 17">
            <a:extLst>
              <a:ext uri="{FF2B5EF4-FFF2-40B4-BE49-F238E27FC236}">
                <a16:creationId xmlns:a16="http://schemas.microsoft.com/office/drawing/2014/main" id="{25FDC533-70B2-48E9-9CD1-28B55FA7518D}"/>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3217761" y="5155551"/>
            <a:ext cx="654451" cy="646608"/>
          </a:xfrm>
          <a:prstGeom prst="rect">
            <a:avLst/>
          </a:prstGeom>
        </p:spPr>
      </p:pic>
      <p:pic>
        <p:nvPicPr>
          <p:cNvPr id="19" name="Picture 18">
            <a:extLst>
              <a:ext uri="{FF2B5EF4-FFF2-40B4-BE49-F238E27FC236}">
                <a16:creationId xmlns:a16="http://schemas.microsoft.com/office/drawing/2014/main" id="{8632212D-8BEC-42B9-B3BC-D75D66AD847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374798" y="4317945"/>
            <a:ext cx="670393" cy="688813"/>
          </a:xfrm>
          <a:prstGeom prst="rect">
            <a:avLst/>
          </a:prstGeom>
        </p:spPr>
      </p:pic>
      <p:pic>
        <p:nvPicPr>
          <p:cNvPr id="20" name="Picture 19">
            <a:extLst>
              <a:ext uri="{FF2B5EF4-FFF2-40B4-BE49-F238E27FC236}">
                <a16:creationId xmlns:a16="http://schemas.microsoft.com/office/drawing/2014/main" id="{2FC11317-0EC6-4323-ADBF-C75B8CFFBE7B}"/>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8710295" y="3471143"/>
            <a:ext cx="654451" cy="646608"/>
          </a:xfrm>
          <a:prstGeom prst="rect">
            <a:avLst/>
          </a:prstGeom>
        </p:spPr>
      </p:pic>
      <p:pic>
        <p:nvPicPr>
          <p:cNvPr id="21" name="Picture 20">
            <a:extLst>
              <a:ext uri="{FF2B5EF4-FFF2-40B4-BE49-F238E27FC236}">
                <a16:creationId xmlns:a16="http://schemas.microsoft.com/office/drawing/2014/main" id="{1570CDD5-B836-49EB-9F03-ABAFF50CD99A}"/>
              </a:ext>
            </a:extLst>
          </p:cNvPr>
          <p:cNvPicPr>
            <a:picLocks noChangeAspect="1"/>
          </p:cNvPicPr>
          <p:nvPr/>
        </p:nvPicPr>
        <p:blipFill rotWithShape="1">
          <a:blip r:embed="rId4">
            <a:clrChange>
              <a:clrFrom>
                <a:srgbClr val="FFFFFF"/>
              </a:clrFrom>
              <a:clrTo>
                <a:srgbClr val="FFFFFF">
                  <a:alpha val="0"/>
                </a:srgbClr>
              </a:clrTo>
            </a:clrChange>
          </a:blip>
          <a:srcRect b="8407"/>
          <a:stretch/>
        </p:blipFill>
        <p:spPr>
          <a:xfrm>
            <a:off x="8729880" y="5155551"/>
            <a:ext cx="654451" cy="646608"/>
          </a:xfrm>
          <a:prstGeom prst="rect">
            <a:avLst/>
          </a:prstGeom>
        </p:spPr>
      </p:pic>
      <p:pic>
        <p:nvPicPr>
          <p:cNvPr id="22" name="Picture 21">
            <a:extLst>
              <a:ext uri="{FF2B5EF4-FFF2-40B4-BE49-F238E27FC236}">
                <a16:creationId xmlns:a16="http://schemas.microsoft.com/office/drawing/2014/main" id="{F44493C4-4C0E-4DE6-8452-1ACF20DD97A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22748" y="3450507"/>
            <a:ext cx="670393" cy="670393"/>
          </a:xfrm>
          <a:prstGeom prst="rect">
            <a:avLst/>
          </a:prstGeom>
        </p:spPr>
      </p:pic>
      <p:pic>
        <p:nvPicPr>
          <p:cNvPr id="23" name="Picture 22">
            <a:extLst>
              <a:ext uri="{FF2B5EF4-FFF2-40B4-BE49-F238E27FC236}">
                <a16:creationId xmlns:a16="http://schemas.microsoft.com/office/drawing/2014/main" id="{CA44DAE6-7D0A-4DDE-978E-F1390D90409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22748" y="2727475"/>
            <a:ext cx="670393" cy="670393"/>
          </a:xfrm>
          <a:prstGeom prst="rect">
            <a:avLst/>
          </a:prstGeom>
        </p:spPr>
      </p:pic>
      <p:pic>
        <p:nvPicPr>
          <p:cNvPr id="24" name="Picture 23">
            <a:extLst>
              <a:ext uri="{FF2B5EF4-FFF2-40B4-BE49-F238E27FC236}">
                <a16:creationId xmlns:a16="http://schemas.microsoft.com/office/drawing/2014/main" id="{3E1CA606-2457-4C99-9CA3-BB5384F53D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26980" y="1988342"/>
            <a:ext cx="670393" cy="670393"/>
          </a:xfrm>
          <a:prstGeom prst="rect">
            <a:avLst/>
          </a:prstGeom>
        </p:spPr>
      </p:pic>
      <p:pic>
        <p:nvPicPr>
          <p:cNvPr id="25" name="Picture 24">
            <a:extLst>
              <a:ext uri="{FF2B5EF4-FFF2-40B4-BE49-F238E27FC236}">
                <a16:creationId xmlns:a16="http://schemas.microsoft.com/office/drawing/2014/main" id="{4F925C4E-CC7D-4EB9-B433-71EDC2C479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95755" y="3426722"/>
            <a:ext cx="670393" cy="670393"/>
          </a:xfrm>
          <a:prstGeom prst="rect">
            <a:avLst/>
          </a:prstGeom>
        </p:spPr>
      </p:pic>
      <p:pic>
        <p:nvPicPr>
          <p:cNvPr id="26" name="Picture 25">
            <a:extLst>
              <a:ext uri="{FF2B5EF4-FFF2-40B4-BE49-F238E27FC236}">
                <a16:creationId xmlns:a16="http://schemas.microsoft.com/office/drawing/2014/main" id="{8A958F3F-F6A9-4102-9FF9-8A279F20C1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95755" y="2703690"/>
            <a:ext cx="670393" cy="670393"/>
          </a:xfrm>
          <a:prstGeom prst="rect">
            <a:avLst/>
          </a:prstGeom>
        </p:spPr>
      </p:pic>
      <p:pic>
        <p:nvPicPr>
          <p:cNvPr id="27" name="Picture 26">
            <a:extLst>
              <a:ext uri="{FF2B5EF4-FFF2-40B4-BE49-F238E27FC236}">
                <a16:creationId xmlns:a16="http://schemas.microsoft.com/office/drawing/2014/main" id="{91275DFE-5CD0-4B41-BA56-C5D2F4C0B4E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99987" y="1964557"/>
            <a:ext cx="670393" cy="670393"/>
          </a:xfrm>
          <a:prstGeom prst="rect">
            <a:avLst/>
          </a:prstGeom>
        </p:spPr>
      </p:pic>
      <p:pic>
        <p:nvPicPr>
          <p:cNvPr id="29" name="Picture 28">
            <a:extLst>
              <a:ext uri="{FF2B5EF4-FFF2-40B4-BE49-F238E27FC236}">
                <a16:creationId xmlns:a16="http://schemas.microsoft.com/office/drawing/2014/main" id="{7AB4E03D-1E9F-44CE-9551-91ED395C4E6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91523" y="5089706"/>
            <a:ext cx="670393" cy="670393"/>
          </a:xfrm>
          <a:prstGeom prst="rect">
            <a:avLst/>
          </a:prstGeom>
        </p:spPr>
      </p:pic>
      <p:pic>
        <p:nvPicPr>
          <p:cNvPr id="30" name="Picture 29">
            <a:extLst>
              <a:ext uri="{FF2B5EF4-FFF2-40B4-BE49-F238E27FC236}">
                <a16:creationId xmlns:a16="http://schemas.microsoft.com/office/drawing/2014/main" id="{ABE2629D-4363-4A63-9643-CC2158D82A9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91522" y="4306081"/>
            <a:ext cx="670393" cy="670393"/>
          </a:xfrm>
          <a:prstGeom prst="rect">
            <a:avLst/>
          </a:prstGeom>
        </p:spPr>
      </p:pic>
      <p:pic>
        <p:nvPicPr>
          <p:cNvPr id="31" name="Picture 30">
            <a:extLst>
              <a:ext uri="{FF2B5EF4-FFF2-40B4-BE49-F238E27FC236}">
                <a16:creationId xmlns:a16="http://schemas.microsoft.com/office/drawing/2014/main" id="{5959D48A-83D8-40E7-80E6-E78545DFB17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25648" y="2741052"/>
            <a:ext cx="670393" cy="670393"/>
          </a:xfrm>
          <a:prstGeom prst="rect">
            <a:avLst/>
          </a:prstGeom>
        </p:spPr>
      </p:pic>
      <p:pic>
        <p:nvPicPr>
          <p:cNvPr id="32" name="Picture 31">
            <a:extLst>
              <a:ext uri="{FF2B5EF4-FFF2-40B4-BE49-F238E27FC236}">
                <a16:creationId xmlns:a16="http://schemas.microsoft.com/office/drawing/2014/main" id="{E5238686-A1E2-4845-B4D8-8A0BC9F0DF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29880" y="2001919"/>
            <a:ext cx="670393" cy="670393"/>
          </a:xfrm>
          <a:prstGeom prst="rect">
            <a:avLst/>
          </a:prstGeom>
        </p:spPr>
      </p:pic>
      <p:pic>
        <p:nvPicPr>
          <p:cNvPr id="33" name="Picture 32">
            <a:extLst>
              <a:ext uri="{FF2B5EF4-FFF2-40B4-BE49-F238E27FC236}">
                <a16:creationId xmlns:a16="http://schemas.microsoft.com/office/drawing/2014/main" id="{63EEBBAA-C661-4D1B-8A9C-B6C9151F12E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694353" y="4319951"/>
            <a:ext cx="670393" cy="670393"/>
          </a:xfrm>
          <a:prstGeom prst="rect">
            <a:avLst/>
          </a:prstGeom>
        </p:spPr>
      </p:pic>
      <p:pic>
        <p:nvPicPr>
          <p:cNvPr id="34" name="Picture 33">
            <a:extLst>
              <a:ext uri="{FF2B5EF4-FFF2-40B4-BE49-F238E27FC236}">
                <a16:creationId xmlns:a16="http://schemas.microsoft.com/office/drawing/2014/main" id="{F96A692B-A4C2-4C6A-A8DB-E783BA9385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97184" y="4320260"/>
            <a:ext cx="670393" cy="688813"/>
          </a:xfrm>
          <a:prstGeom prst="rect">
            <a:avLst/>
          </a:prstGeom>
        </p:spPr>
      </p:pic>
      <p:sp>
        <p:nvSpPr>
          <p:cNvPr id="35" name="Text Placeholder 3">
            <a:extLst>
              <a:ext uri="{FF2B5EF4-FFF2-40B4-BE49-F238E27FC236}">
                <a16:creationId xmlns:a16="http://schemas.microsoft.com/office/drawing/2014/main" id="{485F4AD4-00F0-4B1A-BACB-F0D052FEBA2E}"/>
              </a:ext>
            </a:extLst>
          </p:cNvPr>
          <p:cNvSpPr>
            <a:spLocks noGrp="1"/>
          </p:cNvSpPr>
          <p:nvPr>
            <p:ph type="body" sz="quarter" idx="10"/>
          </p:nvPr>
        </p:nvSpPr>
        <p:spPr>
          <a:xfrm>
            <a:off x="10332719" y="167384"/>
            <a:ext cx="1674085" cy="240478"/>
          </a:xfrm>
        </p:spPr>
        <p:txBody>
          <a:bodyPr/>
          <a:lstStyle/>
          <a:p>
            <a:pPr algn="ctr"/>
            <a:r>
              <a:rPr lang="en-US" sz="2000">
                <a:solidFill>
                  <a:schemeClr val="tx1"/>
                </a:solidFill>
                <a:latin typeface="Adobe Caslon Pro Bold" panose="0205070206050A020403" pitchFamily="18" charset="0"/>
              </a:rPr>
              <a:t>Track 4.07</a:t>
            </a:r>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601A92A-A1DF-4231-AB34-E9462AA12058}"/>
              </a:ext>
            </a:extLst>
          </p:cNvPr>
          <p:cNvSpPr/>
          <p:nvPr/>
        </p:nvSpPr>
        <p:spPr bwMode="auto">
          <a:xfrm>
            <a:off x="7585276" y="11286"/>
            <a:ext cx="4606724" cy="6884043"/>
          </a:xfrm>
          <a:prstGeom prst="rect">
            <a:avLst/>
          </a:prstGeom>
          <a:solidFill>
            <a:schemeClr val="accent5">
              <a:lumMod val="60000"/>
              <a:lumOff val="40000"/>
              <a:alpha val="43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itle 2">
            <a:extLst>
              <a:ext uri="{FF2B5EF4-FFF2-40B4-BE49-F238E27FC236}">
                <a16:creationId xmlns:a16="http://schemas.microsoft.com/office/drawing/2014/main" id="{D592BFD0-DE00-46F1-8206-BCE984E8F0A2}"/>
              </a:ext>
            </a:extLst>
          </p:cNvPr>
          <p:cNvSpPr>
            <a:spLocks noGrp="1"/>
          </p:cNvSpPr>
          <p:nvPr>
            <p:ph type="title"/>
          </p:nvPr>
        </p:nvSpPr>
        <p:spPr>
          <a:xfrm>
            <a:off x="185393" y="2008372"/>
            <a:ext cx="10141527" cy="461665"/>
          </a:xfrm>
        </p:spPr>
        <p:txBody>
          <a:bodyPr/>
          <a:lstStyle/>
          <a:p>
            <a:r>
              <a:rPr lang="en-US"/>
              <a:t>Burnout Financial Impact</a:t>
            </a:r>
          </a:p>
        </p:txBody>
      </p:sp>
      <p:sp>
        <p:nvSpPr>
          <p:cNvPr id="4" name="Slide Number Placeholder 3">
            <a:extLst>
              <a:ext uri="{FF2B5EF4-FFF2-40B4-BE49-F238E27FC236}">
                <a16:creationId xmlns:a16="http://schemas.microsoft.com/office/drawing/2014/main" id="{DFB502B6-1C67-47BD-BB6D-05A25B4AB664}"/>
              </a:ext>
            </a:extLst>
          </p:cNvPr>
          <p:cNvSpPr>
            <a:spLocks noGrp="1"/>
          </p:cNvSpPr>
          <p:nvPr>
            <p:ph type="sldNum" sz="quarter" idx="21"/>
          </p:nvPr>
        </p:nvSpPr>
        <p:spPr/>
        <p:txBody>
          <a:bodyPr/>
          <a:lstStyle/>
          <a:p>
            <a:fld id="{AD816501-AAE5-214E-B100-00C3DC5F5E3F}" type="slidenum">
              <a:rPr lang="en-US" smtClean="0"/>
              <a:pPr/>
              <a:t>7</a:t>
            </a:fld>
            <a:endParaRPr lang="en-US"/>
          </a:p>
        </p:txBody>
      </p:sp>
      <p:cxnSp>
        <p:nvCxnSpPr>
          <p:cNvPr id="6" name="Straight Connector 5">
            <a:extLst>
              <a:ext uri="{FF2B5EF4-FFF2-40B4-BE49-F238E27FC236}">
                <a16:creationId xmlns:a16="http://schemas.microsoft.com/office/drawing/2014/main" id="{2213A22E-9FB4-408E-9C69-7FEE1BD189A6}"/>
              </a:ext>
            </a:extLst>
          </p:cNvPr>
          <p:cNvCxnSpPr>
            <a:cxnSpLocks/>
          </p:cNvCxnSpPr>
          <p:nvPr/>
        </p:nvCxnSpPr>
        <p:spPr bwMode="auto">
          <a:xfrm>
            <a:off x="0" y="956358"/>
            <a:ext cx="3827282" cy="0"/>
          </a:xfrm>
          <a:prstGeom prst="line">
            <a:avLst/>
          </a:prstGeom>
          <a:solidFill>
            <a:srgbClr val="C0C0C0"/>
          </a:solidFill>
          <a:ln w="38100" cap="flat" cmpd="sng" algn="ctr">
            <a:solidFill>
              <a:schemeClr val="accent2"/>
            </a:solidFill>
            <a:prstDash val="solid"/>
            <a:round/>
            <a:headEnd type="none" w="med" len="med"/>
            <a:tailEnd type="none" w="med" len="med"/>
          </a:ln>
          <a:effectLst/>
        </p:spPr>
      </p:cxnSp>
      <p:pic>
        <p:nvPicPr>
          <p:cNvPr id="9" name="Picture 8">
            <a:extLst>
              <a:ext uri="{FF2B5EF4-FFF2-40B4-BE49-F238E27FC236}">
                <a16:creationId xmlns:a16="http://schemas.microsoft.com/office/drawing/2014/main" id="{45D93D06-C68E-4139-A39A-C0650EF5DF99}"/>
              </a:ext>
            </a:extLst>
          </p:cNvPr>
          <p:cNvPicPr>
            <a:picLocks noChangeAspect="1"/>
          </p:cNvPicPr>
          <p:nvPr/>
        </p:nvPicPr>
        <p:blipFill rotWithShape="1">
          <a:blip r:embed="rId3"/>
          <a:srcRect r="17577"/>
          <a:stretch/>
        </p:blipFill>
        <p:spPr>
          <a:xfrm>
            <a:off x="0" y="1717805"/>
            <a:ext cx="7003426" cy="3422389"/>
          </a:xfrm>
          <a:prstGeom prst="rect">
            <a:avLst/>
          </a:prstGeom>
        </p:spPr>
      </p:pic>
      <p:pic>
        <p:nvPicPr>
          <p:cNvPr id="11" name="Picture 10">
            <a:extLst>
              <a:ext uri="{FF2B5EF4-FFF2-40B4-BE49-F238E27FC236}">
                <a16:creationId xmlns:a16="http://schemas.microsoft.com/office/drawing/2014/main" id="{D3D267EB-FEE6-4782-B8AF-BF35A336F763}"/>
              </a:ext>
            </a:extLst>
          </p:cNvPr>
          <p:cNvPicPr>
            <a:picLocks noChangeAspect="1"/>
          </p:cNvPicPr>
          <p:nvPr/>
        </p:nvPicPr>
        <p:blipFill>
          <a:blip r:embed="rId4"/>
          <a:stretch>
            <a:fillRect/>
          </a:stretch>
        </p:blipFill>
        <p:spPr>
          <a:xfrm rot="21179625">
            <a:off x="691589" y="2675461"/>
            <a:ext cx="2370716" cy="255494"/>
          </a:xfrm>
          <a:prstGeom prst="rect">
            <a:avLst/>
          </a:prstGeom>
        </p:spPr>
      </p:pic>
      <p:pic>
        <p:nvPicPr>
          <p:cNvPr id="16" name="Picture 15">
            <a:extLst>
              <a:ext uri="{FF2B5EF4-FFF2-40B4-BE49-F238E27FC236}">
                <a16:creationId xmlns:a16="http://schemas.microsoft.com/office/drawing/2014/main" id="{5C7838AF-31EC-4911-A16D-F11F269DF65B}"/>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Lst>
          </a:blip>
          <a:srcRect l="11736" t="12615" r="13184" b="20991"/>
          <a:stretch/>
        </p:blipFill>
        <p:spPr>
          <a:xfrm>
            <a:off x="3479881" y="2776374"/>
            <a:ext cx="416526" cy="368333"/>
          </a:xfrm>
          <a:prstGeom prst="rect">
            <a:avLst/>
          </a:prstGeom>
        </p:spPr>
      </p:pic>
      <p:pic>
        <p:nvPicPr>
          <p:cNvPr id="18" name="Picture 17">
            <a:extLst>
              <a:ext uri="{FF2B5EF4-FFF2-40B4-BE49-F238E27FC236}">
                <a16:creationId xmlns:a16="http://schemas.microsoft.com/office/drawing/2014/main" id="{ED5B618E-3A83-4731-B1CE-11E4FE2F4400}"/>
              </a:ext>
            </a:extLst>
          </p:cNvPr>
          <p:cNvPicPr>
            <a:picLocks noChangeAspect="1"/>
          </p:cNvPicPr>
          <p:nvPr/>
        </p:nvPicPr>
        <p:blipFill>
          <a:blip r:embed="rId7">
            <a:clrChange>
              <a:clrFrom>
                <a:srgbClr val="FFD200"/>
              </a:clrFrom>
              <a:clrTo>
                <a:srgbClr val="FFD200">
                  <a:alpha val="0"/>
                </a:srgbClr>
              </a:clrTo>
            </a:clrChange>
            <a:duotone>
              <a:prstClr val="black"/>
              <a:schemeClr val="tx2">
                <a:tint val="45000"/>
                <a:satMod val="400000"/>
              </a:schemeClr>
            </a:duotone>
          </a:blip>
          <a:stretch>
            <a:fillRect/>
          </a:stretch>
        </p:blipFill>
        <p:spPr>
          <a:xfrm>
            <a:off x="8382493" y="3453308"/>
            <a:ext cx="3271954" cy="1792023"/>
          </a:xfrm>
          <a:prstGeom prst="rect">
            <a:avLst/>
          </a:prstGeom>
        </p:spPr>
      </p:pic>
      <p:pic>
        <p:nvPicPr>
          <p:cNvPr id="20" name="Picture 19">
            <a:extLst>
              <a:ext uri="{FF2B5EF4-FFF2-40B4-BE49-F238E27FC236}">
                <a16:creationId xmlns:a16="http://schemas.microsoft.com/office/drawing/2014/main" id="{CCE4CC53-806E-4BC4-BA1E-52DFD051E89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18" b="92999" l="71375" r="96750">
                        <a14:foregroundMark x1="80125" y1="14119" x2="80125" y2="58110"/>
                        <a14:foregroundMark x1="80125" y1="58110" x2="80125" y2="58110"/>
                        <a14:foregroundMark x1="84500" y1="21120" x2="84500" y2="49825"/>
                        <a14:foregroundMark x1="86625" y1="25321" x2="89750" y2="32672"/>
                        <a14:foregroundMark x1="89750" y1="32672" x2="91000" y2="32905"/>
                        <a14:foregroundMark x1="78000" y1="25438" x2="77750" y2="38856"/>
                        <a14:foregroundMark x1="76000" y1="23571" x2="75750" y2="27888"/>
                        <a14:foregroundMark x1="86750" y1="24621" x2="92000" y2="32905"/>
                        <a14:foregroundMark x1="72375" y1="92999" x2="72375" y2="88448"/>
                        <a14:foregroundMark x1="91375" y1="88215" x2="83750" y2="84364"/>
                        <a14:backgroundMark x1="79375" y1="87398" x2="79375" y2="87398"/>
                      </a14:backgroundRemoval>
                    </a14:imgEffect>
                  </a14:imgLayer>
                </a14:imgProps>
              </a:ext>
            </a:extLst>
          </a:blip>
          <a:srcRect l="68321"/>
          <a:stretch/>
        </p:blipFill>
        <p:spPr>
          <a:xfrm flipH="1">
            <a:off x="7973611" y="534424"/>
            <a:ext cx="726314" cy="2269709"/>
          </a:xfrm>
          <a:prstGeom prst="rect">
            <a:avLst/>
          </a:prstGeom>
        </p:spPr>
      </p:pic>
      <p:sp>
        <p:nvSpPr>
          <p:cNvPr id="21" name="TextBox 20">
            <a:extLst>
              <a:ext uri="{FF2B5EF4-FFF2-40B4-BE49-F238E27FC236}">
                <a16:creationId xmlns:a16="http://schemas.microsoft.com/office/drawing/2014/main" id="{EEFBAF35-68FF-457E-903E-669709FECBBD}"/>
              </a:ext>
            </a:extLst>
          </p:cNvPr>
          <p:cNvSpPr txBox="1"/>
          <p:nvPr/>
        </p:nvSpPr>
        <p:spPr>
          <a:xfrm>
            <a:off x="8419661" y="5562309"/>
            <a:ext cx="3092193" cy="553998"/>
          </a:xfrm>
          <a:prstGeom prst="rect">
            <a:avLst/>
          </a:prstGeom>
          <a:noFill/>
        </p:spPr>
        <p:txBody>
          <a:bodyPr wrap="none" lIns="0" tIns="0" rIns="0" bIns="0" rtlCol="0" anchor="t">
            <a:spAutoFit/>
          </a:bodyPr>
          <a:lstStyle/>
          <a:p>
            <a:pPr algn="ctr"/>
            <a:r>
              <a:rPr lang="en-US" sz="3600">
                <a:solidFill>
                  <a:srgbClr val="FF0000"/>
                </a:solidFill>
                <a:effectLst>
                  <a:outerShdw blurRad="38100" dist="38100" dir="2700000" algn="tl">
                    <a:srgbClr val="000000">
                      <a:alpha val="43137"/>
                    </a:srgbClr>
                  </a:outerShdw>
                </a:effectLst>
                <a:latin typeface="Futura XBlk BT"/>
                <a:ea typeface="Arial Unicode MS"/>
                <a:cs typeface="Arial Unicode MS"/>
              </a:rPr>
              <a:t>$2.2M - $6.4M</a:t>
            </a:r>
          </a:p>
        </p:txBody>
      </p:sp>
      <p:sp>
        <p:nvSpPr>
          <p:cNvPr id="22" name="TextBox 21">
            <a:extLst>
              <a:ext uri="{FF2B5EF4-FFF2-40B4-BE49-F238E27FC236}">
                <a16:creationId xmlns:a16="http://schemas.microsoft.com/office/drawing/2014/main" id="{2E14A8AC-E80F-4387-9941-89A9DB0E4704}"/>
              </a:ext>
            </a:extLst>
          </p:cNvPr>
          <p:cNvSpPr txBox="1"/>
          <p:nvPr/>
        </p:nvSpPr>
        <p:spPr>
          <a:xfrm>
            <a:off x="9016275" y="1385338"/>
            <a:ext cx="2878278" cy="492443"/>
          </a:xfrm>
          <a:prstGeom prst="rect">
            <a:avLst/>
          </a:prstGeom>
          <a:noFill/>
        </p:spPr>
        <p:txBody>
          <a:bodyPr wrap="square" lIns="0" tIns="0" rIns="0" bIns="0" rtlCol="0">
            <a:spAutoFit/>
          </a:bodyPr>
          <a:lstStyle/>
          <a:p>
            <a:pPr algn="l"/>
            <a:r>
              <a:rPr lang="en-US" sz="3200">
                <a:effectLst>
                  <a:outerShdw blurRad="38100" dist="38100" dir="2700000" algn="tl">
                    <a:srgbClr val="000000">
                      <a:alpha val="43137"/>
                    </a:srgbClr>
                  </a:outerShdw>
                </a:effectLst>
                <a:latin typeface="Futura XBlk BT" panose="020B0903020204020204" pitchFamily="34" charset="0"/>
              </a:rPr>
              <a:t>$22K -</a:t>
            </a:r>
            <a:r>
              <a:rPr lang="en-US" sz="3200" b="1">
                <a:effectLst>
                  <a:outerShdw blurRad="38100" dist="38100" dir="2700000" algn="tl">
                    <a:srgbClr val="000000">
                      <a:alpha val="43137"/>
                    </a:srgbClr>
                  </a:outerShdw>
                </a:effectLst>
                <a:latin typeface="Futura XBlk BT" panose="020B0903020204020204" pitchFamily="34" charset="0"/>
              </a:rPr>
              <a:t> </a:t>
            </a:r>
            <a:r>
              <a:rPr lang="en-US" sz="3200">
                <a:effectLst>
                  <a:outerShdw blurRad="38100" dist="38100" dir="2700000" algn="tl">
                    <a:srgbClr val="000000">
                      <a:alpha val="43137"/>
                    </a:srgbClr>
                  </a:outerShdw>
                </a:effectLst>
                <a:latin typeface="Futura XBlk BT" panose="020B0903020204020204" pitchFamily="34" charset="0"/>
              </a:rPr>
              <a:t>$64K</a:t>
            </a:r>
          </a:p>
        </p:txBody>
      </p:sp>
      <p:sp>
        <p:nvSpPr>
          <p:cNvPr id="24" name="Title 1">
            <a:extLst>
              <a:ext uri="{FF2B5EF4-FFF2-40B4-BE49-F238E27FC236}">
                <a16:creationId xmlns:a16="http://schemas.microsoft.com/office/drawing/2014/main" id="{A6B8E14D-671D-4D12-BA34-CAE5B4378530}"/>
              </a:ext>
            </a:extLst>
          </p:cNvPr>
          <p:cNvSpPr txBox="1">
            <a:spLocks/>
          </p:cNvSpPr>
          <p:nvPr/>
        </p:nvSpPr>
        <p:spPr bwMode="auto">
          <a:xfrm>
            <a:off x="119231" y="280047"/>
            <a:ext cx="4429620" cy="615553"/>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4000" kern="0">
                <a:solidFill>
                  <a:schemeClr val="accent1"/>
                </a:solidFill>
              </a:rPr>
              <a:t>Financial</a:t>
            </a:r>
            <a:r>
              <a:rPr lang="en-US" sz="4000" kern="0"/>
              <a:t> Impact</a:t>
            </a:r>
          </a:p>
        </p:txBody>
      </p:sp>
      <p:sp>
        <p:nvSpPr>
          <p:cNvPr id="27" name="TextBox 26">
            <a:extLst>
              <a:ext uri="{FF2B5EF4-FFF2-40B4-BE49-F238E27FC236}">
                <a16:creationId xmlns:a16="http://schemas.microsoft.com/office/drawing/2014/main" id="{909ED1D6-FD9A-4E67-8FC3-D13B29B4A64F}"/>
              </a:ext>
            </a:extLst>
          </p:cNvPr>
          <p:cNvSpPr txBox="1"/>
          <p:nvPr/>
        </p:nvSpPr>
        <p:spPr>
          <a:xfrm>
            <a:off x="0" y="5201984"/>
            <a:ext cx="4290374" cy="400110"/>
          </a:xfrm>
          <a:prstGeom prst="rect">
            <a:avLst/>
          </a:prstGeom>
          <a:noFill/>
        </p:spPr>
        <p:txBody>
          <a:bodyPr wrap="square">
            <a:spAutoFit/>
          </a:bodyPr>
          <a:lstStyle/>
          <a:p>
            <a:r>
              <a:rPr lang="en-US" sz="1000">
                <a:solidFill>
                  <a:schemeClr val="tx2"/>
                </a:solidFill>
              </a:rPr>
              <a:t>Arndt, Rachel Z.; Modern Healthcare, 10/23/2017; 47(43): 0036-0036. (1p) (Article) ISSN: 0160-7480 AN: 125903046</a:t>
            </a:r>
          </a:p>
        </p:txBody>
      </p:sp>
      <p:sp>
        <p:nvSpPr>
          <p:cNvPr id="30" name="Rectangle 29">
            <a:extLst>
              <a:ext uri="{FF2B5EF4-FFF2-40B4-BE49-F238E27FC236}">
                <a16:creationId xmlns:a16="http://schemas.microsoft.com/office/drawing/2014/main" id="{5F6E89CD-6B73-4C16-A28A-55258A3BC929}"/>
              </a:ext>
            </a:extLst>
          </p:cNvPr>
          <p:cNvSpPr/>
          <p:nvPr/>
        </p:nvSpPr>
        <p:spPr bwMode="auto">
          <a:xfrm>
            <a:off x="7973611" y="5375350"/>
            <a:ext cx="4098784" cy="1033053"/>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Text Placeholder 3">
            <a:extLst>
              <a:ext uri="{FF2B5EF4-FFF2-40B4-BE49-F238E27FC236}">
                <a16:creationId xmlns:a16="http://schemas.microsoft.com/office/drawing/2014/main" id="{90F6EE00-EE49-45CF-A478-569A07041C03}"/>
              </a:ext>
            </a:extLst>
          </p:cNvPr>
          <p:cNvSpPr>
            <a:spLocks noGrp="1"/>
          </p:cNvSpPr>
          <p:nvPr>
            <p:ph type="body" sz="quarter" idx="10"/>
          </p:nvPr>
        </p:nvSpPr>
        <p:spPr>
          <a:xfrm>
            <a:off x="10332719" y="167384"/>
            <a:ext cx="1674085" cy="240478"/>
          </a:xfrm>
        </p:spPr>
        <p:txBody>
          <a:bodyPr/>
          <a:lstStyle/>
          <a:p>
            <a:pPr algn="ctr"/>
            <a:r>
              <a:rPr lang="en-US" sz="2000">
                <a:solidFill>
                  <a:schemeClr val="tx1"/>
                </a:solidFill>
                <a:latin typeface="Adobe Caslon Pro Bold" panose="0205070206050A020403" pitchFamily="18" charset="0"/>
              </a:rPr>
              <a:t>Track 4.07</a:t>
            </a:r>
          </a:p>
        </p:txBody>
      </p:sp>
    </p:spTree>
    <p:extLst>
      <p:ext uri="{BB962C8B-B14F-4D97-AF65-F5344CB8AC3E}">
        <p14:creationId xmlns:p14="http://schemas.microsoft.com/office/powerpoint/2010/main" val="21551276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CD8BEE-EB5D-40B8-8CFB-A9A82F8FA211}"/>
              </a:ext>
            </a:extLst>
          </p:cNvPr>
          <p:cNvSpPr>
            <a:spLocks noGrp="1"/>
          </p:cNvSpPr>
          <p:nvPr>
            <p:ph type="sldNum" sz="quarter" idx="4"/>
          </p:nvPr>
        </p:nvSpPr>
        <p:spPr/>
        <p:txBody>
          <a:bodyPr/>
          <a:lstStyle/>
          <a:p>
            <a:fld id="{AD816501-AAE5-214E-B100-00C3DC5F5E3F}" type="slidenum">
              <a:rPr lang="en-US" smtClean="0"/>
              <a:pPr/>
              <a:t>8</a:t>
            </a:fld>
            <a:endParaRPr lang="en-US"/>
          </a:p>
        </p:txBody>
      </p:sp>
      <p:sp>
        <p:nvSpPr>
          <p:cNvPr id="7" name="TextBox 6">
            <a:extLst>
              <a:ext uri="{FF2B5EF4-FFF2-40B4-BE49-F238E27FC236}">
                <a16:creationId xmlns:a16="http://schemas.microsoft.com/office/drawing/2014/main" id="{35E2E2D5-F375-4A09-B1CE-61D56EBA29E2}"/>
              </a:ext>
            </a:extLst>
          </p:cNvPr>
          <p:cNvSpPr txBox="1"/>
          <p:nvPr/>
        </p:nvSpPr>
        <p:spPr>
          <a:xfrm flipH="1">
            <a:off x="1031028" y="3458419"/>
            <a:ext cx="5532120" cy="1723549"/>
          </a:xfrm>
          <a:prstGeom prst="rect">
            <a:avLst/>
          </a:prstGeom>
          <a:noFill/>
        </p:spPr>
        <p:txBody>
          <a:bodyPr wrap="square" lIns="0" tIns="0" rIns="0" bIns="0" rtlCol="0">
            <a:spAutoFit/>
          </a:bodyPr>
          <a:lstStyle/>
          <a:p>
            <a:r>
              <a:rPr lang="en-US" sz="2800" b="0" i="0">
                <a:effectLst/>
                <a:latin typeface="Adobe Caslon Pro Bold" panose="0205070206050A020403" pitchFamily="18" charset="0"/>
              </a:rPr>
              <a:t>• Reduced Employee Turnover</a:t>
            </a:r>
            <a:endParaRPr lang="en-US" sz="2400" b="0" i="0">
              <a:effectLst/>
              <a:latin typeface="Adobe Caslon Pro Bold" panose="0205070206050A020403" pitchFamily="18" charset="0"/>
            </a:endParaRPr>
          </a:p>
          <a:p>
            <a:r>
              <a:rPr lang="en-US" sz="2800" b="0" i="0">
                <a:effectLst/>
                <a:latin typeface="Adobe Caslon Pro Bold" panose="0205070206050A020403" pitchFamily="18" charset="0"/>
              </a:rPr>
              <a:t>• Improved </a:t>
            </a:r>
            <a:r>
              <a:rPr lang="en-US" sz="2800">
                <a:latin typeface="Adobe Caslon Pro Bold" panose="0205070206050A020403" pitchFamily="18" charset="0"/>
              </a:rPr>
              <a:t>Patient </a:t>
            </a:r>
            <a:r>
              <a:rPr lang="en-US" sz="2800" b="0" i="0">
                <a:effectLst/>
                <a:latin typeface="Adobe Caslon Pro Bold" panose="0205070206050A020403" pitchFamily="18" charset="0"/>
              </a:rPr>
              <a:t>Satisfaction</a:t>
            </a:r>
            <a:endParaRPr lang="en-US" sz="2400" b="0" i="0">
              <a:effectLst/>
              <a:latin typeface="Adobe Caslon Pro Bold" panose="0205070206050A020403" pitchFamily="18" charset="0"/>
            </a:endParaRPr>
          </a:p>
          <a:p>
            <a:r>
              <a:rPr lang="en-US" sz="2800" b="0" i="0">
                <a:effectLst/>
                <a:latin typeface="Adobe Caslon Pro Bold" panose="0205070206050A020403" pitchFamily="18" charset="0"/>
              </a:rPr>
              <a:t>• Access to Care</a:t>
            </a:r>
            <a:endParaRPr lang="en-US" sz="2400">
              <a:latin typeface="Adobe Caslon Pro Bold" panose="0205070206050A020403" pitchFamily="18" charset="0"/>
            </a:endParaRPr>
          </a:p>
        </p:txBody>
      </p:sp>
      <p:sp>
        <p:nvSpPr>
          <p:cNvPr id="8" name="TextBox 7">
            <a:extLst>
              <a:ext uri="{FF2B5EF4-FFF2-40B4-BE49-F238E27FC236}">
                <a16:creationId xmlns:a16="http://schemas.microsoft.com/office/drawing/2014/main" id="{5817BE29-7513-4465-91E7-5B8A8BB64E9E}"/>
              </a:ext>
            </a:extLst>
          </p:cNvPr>
          <p:cNvSpPr txBox="1"/>
          <p:nvPr/>
        </p:nvSpPr>
        <p:spPr>
          <a:xfrm>
            <a:off x="219546" y="319701"/>
            <a:ext cx="5964084" cy="1882500"/>
          </a:xfrm>
          <a:prstGeom prst="rect">
            <a:avLst/>
          </a:prstGeom>
          <a:noFill/>
        </p:spPr>
        <p:txBody>
          <a:bodyPr wrap="square" lIns="0" tIns="0" rIns="0" bIns="0" rtlCol="0">
            <a:spAutoFit/>
          </a:bodyPr>
          <a:lstStyle/>
          <a:p>
            <a:r>
              <a:rPr lang="en-US" sz="6000">
                <a:solidFill>
                  <a:schemeClr val="accent1"/>
                </a:solidFill>
                <a:latin typeface="Aharoni" panose="02010803020104030203" pitchFamily="2" charset="-79"/>
                <a:cs typeface="Aharoni" panose="02010803020104030203" pitchFamily="2" charset="-79"/>
              </a:rPr>
              <a:t>Building</a:t>
            </a:r>
            <a:r>
              <a:rPr lang="en-US" sz="6000">
                <a:latin typeface="Aharoni" panose="02010803020104030203" pitchFamily="2" charset="-79"/>
                <a:cs typeface="Aharoni" panose="02010803020104030203" pitchFamily="2" charset="-79"/>
              </a:rPr>
              <a:t> </a:t>
            </a:r>
            <a:r>
              <a:rPr lang="en-US" sz="6000">
                <a:solidFill>
                  <a:schemeClr val="accent2"/>
                </a:solidFill>
                <a:latin typeface="Aharoni" panose="02010803020104030203" pitchFamily="2" charset="-79"/>
                <a:cs typeface="Aharoni" panose="02010803020104030203" pitchFamily="2" charset="-79"/>
              </a:rPr>
              <a:t>Up</a:t>
            </a:r>
            <a:r>
              <a:rPr lang="en-US" sz="6000">
                <a:latin typeface="Aharoni" panose="02010803020104030203" pitchFamily="2" charset="-79"/>
                <a:cs typeface="Aharoni" panose="02010803020104030203" pitchFamily="2" charset="-79"/>
              </a:rPr>
              <a:t> </a:t>
            </a:r>
            <a:r>
              <a:rPr lang="en-US" sz="6000">
                <a:solidFill>
                  <a:schemeClr val="accent3"/>
                </a:solidFill>
                <a:latin typeface="Aharoni" panose="02010803020104030203" pitchFamily="2" charset="-79"/>
                <a:cs typeface="Aharoni" panose="02010803020104030203" pitchFamily="2" charset="-79"/>
              </a:rPr>
              <a:t>Nurses </a:t>
            </a:r>
            <a:r>
              <a:rPr lang="en-US" sz="6000">
                <a:solidFill>
                  <a:schemeClr val="accent1"/>
                </a:solidFill>
                <a:latin typeface="Aharoni" panose="02010803020104030203" pitchFamily="2" charset="-79"/>
                <a:cs typeface="Aharoni" panose="02010803020104030203" pitchFamily="2" charset="-79"/>
              </a:rPr>
              <a:t>Program</a:t>
            </a:r>
          </a:p>
        </p:txBody>
      </p:sp>
      <p:pic>
        <p:nvPicPr>
          <p:cNvPr id="12" name="Picture 11">
            <a:extLst>
              <a:ext uri="{FF2B5EF4-FFF2-40B4-BE49-F238E27FC236}">
                <a16:creationId xmlns:a16="http://schemas.microsoft.com/office/drawing/2014/main" id="{4A28FAA5-EABF-4640-A78A-8CACC2719835}"/>
              </a:ext>
            </a:extLst>
          </p:cNvPr>
          <p:cNvPicPr>
            <a:picLocks noChangeAspect="1"/>
          </p:cNvPicPr>
          <p:nvPr/>
        </p:nvPicPr>
        <p:blipFill>
          <a:blip r:embed="rId3"/>
          <a:stretch>
            <a:fillRect/>
          </a:stretch>
        </p:blipFill>
        <p:spPr>
          <a:xfrm>
            <a:off x="7720208" y="836992"/>
            <a:ext cx="4093627" cy="2730417"/>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CD0D72B-C474-4AA8-90EE-6D62B6B70007}"/>
              </a:ext>
            </a:extLst>
          </p:cNvPr>
          <p:cNvSpPr txBox="1"/>
          <p:nvPr/>
        </p:nvSpPr>
        <p:spPr>
          <a:xfrm>
            <a:off x="192531" y="2257968"/>
            <a:ext cx="7349490" cy="646331"/>
          </a:xfrm>
          <a:prstGeom prst="rect">
            <a:avLst/>
          </a:prstGeom>
          <a:noFill/>
        </p:spPr>
        <p:txBody>
          <a:bodyPr wrap="square">
            <a:spAutoFit/>
          </a:bodyPr>
          <a:lstStyle/>
          <a:p>
            <a:r>
              <a:rPr lang="en-US" sz="3600" b="0" i="0">
                <a:effectLst/>
                <a:latin typeface="Vijaya" panose="02020604020202020204" pitchFamily="18" charset="0"/>
                <a:cs typeface="Vijaya" panose="02020604020202020204" pitchFamily="18" charset="0"/>
              </a:rPr>
              <a:t>Adding </a:t>
            </a:r>
            <a:r>
              <a:rPr lang="en-US" sz="3600">
                <a:latin typeface="Vijaya" panose="02020604020202020204" pitchFamily="18" charset="0"/>
                <a:cs typeface="Vijaya" panose="02020604020202020204" pitchFamily="18" charset="0"/>
              </a:rPr>
              <a:t>value to your team</a:t>
            </a:r>
            <a:endParaRPr lang="en-US" sz="3600" b="0" i="0">
              <a:effectLst/>
              <a:latin typeface="Vijaya" panose="02020604020202020204" pitchFamily="18" charset="0"/>
              <a:cs typeface="Vijaya" panose="02020604020202020204" pitchFamily="18" charset="0"/>
            </a:endParaRPr>
          </a:p>
        </p:txBody>
      </p:sp>
      <p:cxnSp>
        <p:nvCxnSpPr>
          <p:cNvPr id="16" name="Straight Connector 15">
            <a:extLst>
              <a:ext uri="{FF2B5EF4-FFF2-40B4-BE49-F238E27FC236}">
                <a16:creationId xmlns:a16="http://schemas.microsoft.com/office/drawing/2014/main" id="{C1966F6F-BBB0-4069-B236-577A62EC2336}"/>
              </a:ext>
            </a:extLst>
          </p:cNvPr>
          <p:cNvCxnSpPr>
            <a:cxnSpLocks/>
          </p:cNvCxnSpPr>
          <p:nvPr/>
        </p:nvCxnSpPr>
        <p:spPr bwMode="auto">
          <a:xfrm>
            <a:off x="-205740" y="2125242"/>
            <a:ext cx="5532120" cy="0"/>
          </a:xfrm>
          <a:prstGeom prst="line">
            <a:avLst/>
          </a:prstGeom>
          <a:solidFill>
            <a:srgbClr val="C0C0C0"/>
          </a:solidFill>
          <a:ln w="38100" cap="flat" cmpd="sng" algn="ctr">
            <a:solidFill>
              <a:schemeClr val="accent2">
                <a:lumMod val="60000"/>
                <a:lumOff val="40000"/>
              </a:schemeClr>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20120BA0-6423-4E3B-B038-72BED7E18887}"/>
              </a:ext>
            </a:extLst>
          </p:cNvPr>
          <p:cNvPicPr>
            <a:picLocks noChangeAspect="1"/>
          </p:cNvPicPr>
          <p:nvPr/>
        </p:nvPicPr>
        <p:blipFill>
          <a:blip r:embed="rId4"/>
          <a:stretch>
            <a:fillRect/>
          </a:stretch>
        </p:blipFill>
        <p:spPr>
          <a:xfrm>
            <a:off x="6988627" y="3807761"/>
            <a:ext cx="4825208" cy="2525192"/>
          </a:xfrm>
          <a:prstGeom prst="rect">
            <a:avLst/>
          </a:prstGeom>
          <a:ln>
            <a:noFill/>
          </a:ln>
          <a:effectLst>
            <a:outerShdw blurRad="292100" dist="139700" dir="2700000" algn="tl" rotWithShape="0">
              <a:srgbClr val="333333">
                <a:alpha val="65000"/>
              </a:srgbClr>
            </a:outerShdw>
          </a:effectLst>
        </p:spPr>
      </p:pic>
      <p:sp>
        <p:nvSpPr>
          <p:cNvPr id="9" name="Text Placeholder 3">
            <a:extLst>
              <a:ext uri="{FF2B5EF4-FFF2-40B4-BE49-F238E27FC236}">
                <a16:creationId xmlns:a16="http://schemas.microsoft.com/office/drawing/2014/main" id="{6BD125E7-6460-4A44-9E36-E6AC276B7925}"/>
              </a:ext>
            </a:extLst>
          </p:cNvPr>
          <p:cNvSpPr txBox="1">
            <a:spLocks/>
          </p:cNvSpPr>
          <p:nvPr/>
        </p:nvSpPr>
        <p:spPr>
          <a:xfrm>
            <a:off x="10298369" y="199462"/>
            <a:ext cx="1674085" cy="240478"/>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2000" kern="0">
                <a:solidFill>
                  <a:schemeClr val="tx1"/>
                </a:solidFill>
                <a:latin typeface="Adobe Caslon Pro Bold" panose="0205070206050A020403" pitchFamily="18" charset="0"/>
              </a:rPr>
              <a:t>Track 4.07</a:t>
            </a:r>
          </a:p>
        </p:txBody>
      </p:sp>
    </p:spTree>
    <p:extLst>
      <p:ext uri="{BB962C8B-B14F-4D97-AF65-F5344CB8AC3E}">
        <p14:creationId xmlns:p14="http://schemas.microsoft.com/office/powerpoint/2010/main" val="24023528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2D8D2AA-FFAF-4464-BE2F-1D314816FFE8}"/>
              </a:ext>
            </a:extLst>
          </p:cNvPr>
          <p:cNvSpPr/>
          <p:nvPr/>
        </p:nvSpPr>
        <p:spPr bwMode="auto">
          <a:xfrm>
            <a:off x="1031877" y="1611304"/>
            <a:ext cx="2663687" cy="2686878"/>
          </a:xfrm>
          <a:prstGeom prst="ellipse">
            <a:avLst/>
          </a:prstGeom>
          <a:blipFill dpi="0" rotWithShape="1">
            <a:blip r:embed="rId4">
              <a:extLst>
                <a:ext uri="{28A0092B-C50C-407E-A947-70E740481C1C}">
                  <a14:useLocalDpi xmlns:a14="http://schemas.microsoft.com/office/drawing/2010/main" val="0"/>
                </a:ext>
              </a:extLst>
            </a:blip>
            <a:srcRect/>
            <a:stretch>
              <a:fillRect l="-1000" t="3000" r="-1000" b="-1000"/>
            </a:stretch>
          </a:blip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4" name="TextBox 3">
            <a:extLst>
              <a:ext uri="{FF2B5EF4-FFF2-40B4-BE49-F238E27FC236}">
                <a16:creationId xmlns:a16="http://schemas.microsoft.com/office/drawing/2014/main" id="{A831C97A-5EDF-4B7A-BA24-282F41A45E75}"/>
              </a:ext>
            </a:extLst>
          </p:cNvPr>
          <p:cNvSpPr txBox="1"/>
          <p:nvPr/>
        </p:nvSpPr>
        <p:spPr>
          <a:xfrm flipH="1">
            <a:off x="2739654" y="290206"/>
            <a:ext cx="6705602" cy="677108"/>
          </a:xfrm>
          <a:prstGeom prst="rect">
            <a:avLst/>
          </a:prstGeom>
          <a:noFill/>
        </p:spPr>
        <p:txBody>
          <a:bodyPr wrap="square" lIns="0" tIns="0" rIns="0" bIns="0" rtlCol="0" anchor="t">
            <a:spAutoFit/>
          </a:bodyPr>
          <a:lstStyle/>
          <a:p>
            <a:pPr algn="ctr"/>
            <a:r>
              <a:rPr lang="en-US" sz="4400">
                <a:solidFill>
                  <a:schemeClr val="accent4"/>
                </a:solidFill>
                <a:effectLst>
                  <a:outerShdw blurRad="38100" dist="38100" dir="2700000" algn="tl">
                    <a:srgbClr val="000000">
                      <a:alpha val="43137"/>
                    </a:srgbClr>
                  </a:outerShdw>
                </a:effectLst>
                <a:latin typeface="Futura MdCn BT"/>
                <a:ea typeface="Arial Unicode MS"/>
                <a:cs typeface="Arial Unicode MS"/>
              </a:rPr>
              <a:t>M E </a:t>
            </a:r>
            <a:r>
              <a:rPr lang="en-US" sz="4400" err="1">
                <a:solidFill>
                  <a:schemeClr val="accent4"/>
                </a:solidFill>
                <a:effectLst>
                  <a:outerShdw blurRad="38100" dist="38100" dir="2700000" algn="tl">
                    <a:srgbClr val="000000">
                      <a:alpha val="43137"/>
                    </a:srgbClr>
                  </a:outerShdw>
                </a:effectLst>
                <a:latin typeface="Futura MdCn BT"/>
                <a:ea typeface="Arial Unicode MS"/>
                <a:cs typeface="Arial Unicode MS"/>
              </a:rPr>
              <a:t>E</a:t>
            </a:r>
            <a:r>
              <a:rPr lang="en-US" sz="4400">
                <a:solidFill>
                  <a:schemeClr val="accent4"/>
                </a:solidFill>
                <a:effectLst>
                  <a:outerShdw blurRad="38100" dist="38100" dir="2700000" algn="tl">
                    <a:srgbClr val="000000">
                      <a:alpha val="43137"/>
                    </a:srgbClr>
                  </a:outerShdw>
                </a:effectLst>
                <a:latin typeface="Futura MdCn BT"/>
                <a:ea typeface="Arial Unicode MS"/>
                <a:cs typeface="Arial Unicode MS"/>
              </a:rPr>
              <a:t> T  O U R   T E A M</a:t>
            </a:r>
          </a:p>
        </p:txBody>
      </p:sp>
      <p:sp>
        <p:nvSpPr>
          <p:cNvPr id="7" name="Oval 6">
            <a:extLst>
              <a:ext uri="{FF2B5EF4-FFF2-40B4-BE49-F238E27FC236}">
                <a16:creationId xmlns:a16="http://schemas.microsoft.com/office/drawing/2014/main" id="{F8D0C6AA-CDFE-4319-A34A-7371608FFC0C}"/>
              </a:ext>
            </a:extLst>
          </p:cNvPr>
          <p:cNvSpPr/>
          <p:nvPr/>
        </p:nvSpPr>
        <p:spPr bwMode="auto">
          <a:xfrm>
            <a:off x="4656347" y="1601365"/>
            <a:ext cx="2663687" cy="2686878"/>
          </a:xfrm>
          <a:prstGeom prst="ellipse">
            <a:avLst/>
          </a:prstGeom>
          <a:blipFill dpi="0" rotWithShape="1">
            <a:blip r:embed="rId5">
              <a:extLst>
                <a:ext uri="{28A0092B-C50C-407E-A947-70E740481C1C}">
                  <a14:useLocalDpi xmlns:a14="http://schemas.microsoft.com/office/drawing/2010/main" val="0"/>
                </a:ext>
              </a:extLst>
            </a:blip>
            <a:srcRect/>
            <a:stretch>
              <a:fillRect l="-3000" t="-5000" r="-7000" b="-1000"/>
            </a:stretch>
          </a:blip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 name="TextBox 7">
            <a:extLst>
              <a:ext uri="{FF2B5EF4-FFF2-40B4-BE49-F238E27FC236}">
                <a16:creationId xmlns:a16="http://schemas.microsoft.com/office/drawing/2014/main" id="{00F5D81A-93FC-4BB1-9C59-0BCCF40844FE}"/>
              </a:ext>
            </a:extLst>
          </p:cNvPr>
          <p:cNvSpPr txBox="1"/>
          <p:nvPr/>
        </p:nvSpPr>
        <p:spPr>
          <a:xfrm>
            <a:off x="708094" y="4507384"/>
            <a:ext cx="3311251" cy="338554"/>
          </a:xfrm>
          <a:prstGeom prst="rect">
            <a:avLst/>
          </a:prstGeom>
          <a:noFill/>
        </p:spPr>
        <p:txBody>
          <a:bodyPr wrap="square">
            <a:spAutoFit/>
          </a:bodyPr>
          <a:lstStyle/>
          <a:p>
            <a:pPr algn="l"/>
            <a:r>
              <a:rPr lang="en-US" sz="1600">
                <a:solidFill>
                  <a:schemeClr val="accent2"/>
                </a:solidFill>
                <a:effectLst>
                  <a:outerShdw blurRad="38100" dist="38100" dir="2700000" algn="tl">
                    <a:srgbClr val="000000">
                      <a:alpha val="43137"/>
                    </a:srgbClr>
                  </a:outerShdw>
                </a:effectLst>
              </a:rPr>
              <a:t>Faith Bontrager MHI, BSN, RN</a:t>
            </a:r>
          </a:p>
        </p:txBody>
      </p:sp>
      <p:sp>
        <p:nvSpPr>
          <p:cNvPr id="10" name="Oval 9">
            <a:extLst>
              <a:ext uri="{FF2B5EF4-FFF2-40B4-BE49-F238E27FC236}">
                <a16:creationId xmlns:a16="http://schemas.microsoft.com/office/drawing/2014/main" id="{F56CE9B7-FFB1-413D-8906-3F2B085C4FAC}"/>
              </a:ext>
            </a:extLst>
          </p:cNvPr>
          <p:cNvSpPr/>
          <p:nvPr/>
        </p:nvSpPr>
        <p:spPr bwMode="auto">
          <a:xfrm>
            <a:off x="8496438" y="1601365"/>
            <a:ext cx="2663687" cy="2686878"/>
          </a:xfrm>
          <a:prstGeom prst="ellipse">
            <a:avLst/>
          </a:prstGeom>
          <a:blipFill dpi="0" rotWithShape="1">
            <a:blip r:embed="rId6">
              <a:extLst>
                <a:ext uri="{28A0092B-C50C-407E-A947-70E740481C1C}">
                  <a14:useLocalDpi xmlns:a14="http://schemas.microsoft.com/office/drawing/2010/main" val="0"/>
                </a:ext>
              </a:extLst>
            </a:blip>
            <a:srcRect/>
            <a:stretch>
              <a:fillRect t="-9000" r="-5000" b="-1000"/>
            </a:stretch>
          </a:blip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1" name="TextBox 10">
            <a:extLst>
              <a:ext uri="{FF2B5EF4-FFF2-40B4-BE49-F238E27FC236}">
                <a16:creationId xmlns:a16="http://schemas.microsoft.com/office/drawing/2014/main" id="{4852AB22-002D-4C9D-ABED-9982DDAA5D24}"/>
              </a:ext>
            </a:extLst>
          </p:cNvPr>
          <p:cNvSpPr txBox="1"/>
          <p:nvPr/>
        </p:nvSpPr>
        <p:spPr>
          <a:xfrm>
            <a:off x="4019345" y="4522330"/>
            <a:ext cx="3800801" cy="338554"/>
          </a:xfrm>
          <a:prstGeom prst="rect">
            <a:avLst/>
          </a:prstGeom>
          <a:noFill/>
        </p:spPr>
        <p:txBody>
          <a:bodyPr wrap="square">
            <a:spAutoFit/>
          </a:bodyPr>
          <a:lstStyle/>
          <a:p>
            <a:pPr algn="l"/>
            <a:r>
              <a:rPr lang="en-US" sz="1600">
                <a:solidFill>
                  <a:schemeClr val="accent2"/>
                </a:solidFill>
                <a:effectLst>
                  <a:outerShdw blurRad="38100" dist="38100" dir="2700000" algn="tl">
                    <a:srgbClr val="000000">
                      <a:alpha val="43137"/>
                    </a:srgbClr>
                  </a:outerShdw>
                </a:effectLst>
              </a:rPr>
              <a:t>Sadao Nakachi, MBV, BSN, RN, CEN </a:t>
            </a:r>
          </a:p>
        </p:txBody>
      </p:sp>
      <p:sp>
        <p:nvSpPr>
          <p:cNvPr id="12" name="TextBox 11">
            <a:extLst>
              <a:ext uri="{FF2B5EF4-FFF2-40B4-BE49-F238E27FC236}">
                <a16:creationId xmlns:a16="http://schemas.microsoft.com/office/drawing/2014/main" id="{2FB73DCD-F123-4418-B82A-56A8FCB49B5F}"/>
              </a:ext>
            </a:extLst>
          </p:cNvPr>
          <p:cNvSpPr txBox="1"/>
          <p:nvPr/>
        </p:nvSpPr>
        <p:spPr>
          <a:xfrm>
            <a:off x="7927880" y="4506794"/>
            <a:ext cx="3800801" cy="338554"/>
          </a:xfrm>
          <a:prstGeom prst="rect">
            <a:avLst/>
          </a:prstGeom>
          <a:noFill/>
        </p:spPr>
        <p:txBody>
          <a:bodyPr wrap="square">
            <a:spAutoFit/>
          </a:bodyPr>
          <a:lstStyle/>
          <a:p>
            <a:pPr algn="ctr"/>
            <a:r>
              <a:rPr lang="en-US" sz="1600">
                <a:solidFill>
                  <a:schemeClr val="accent2"/>
                </a:solidFill>
                <a:effectLst>
                  <a:outerShdw blurRad="38100" dist="38100" dir="2700000" algn="tl">
                    <a:srgbClr val="000000">
                      <a:alpha val="43137"/>
                    </a:srgbClr>
                  </a:outerShdw>
                </a:effectLst>
              </a:rPr>
              <a:t>Jennifer Brant MHI, BSN, UZIT, CRRN </a:t>
            </a:r>
          </a:p>
        </p:txBody>
      </p:sp>
      <p:cxnSp>
        <p:nvCxnSpPr>
          <p:cNvPr id="14" name="Straight Connector 13">
            <a:extLst>
              <a:ext uri="{FF2B5EF4-FFF2-40B4-BE49-F238E27FC236}">
                <a16:creationId xmlns:a16="http://schemas.microsoft.com/office/drawing/2014/main" id="{06BB727D-F230-4267-B0E3-14B52C5D6BC8}"/>
              </a:ext>
            </a:extLst>
          </p:cNvPr>
          <p:cNvCxnSpPr>
            <a:cxnSpLocks/>
          </p:cNvCxnSpPr>
          <p:nvPr/>
        </p:nvCxnSpPr>
        <p:spPr bwMode="auto">
          <a:xfrm>
            <a:off x="2846895" y="1213536"/>
            <a:ext cx="6231117" cy="0"/>
          </a:xfrm>
          <a:prstGeom prst="line">
            <a:avLst/>
          </a:prstGeom>
          <a:solidFill>
            <a:srgbClr val="C0C0C0"/>
          </a:solidFill>
          <a:ln w="38100" cap="flat" cmpd="sng" algn="ctr">
            <a:solidFill>
              <a:schemeClr val="accent4">
                <a:lumMod val="75000"/>
              </a:schemeClr>
            </a:solidFill>
            <a:prstDash val="solid"/>
            <a:round/>
            <a:headEnd type="none" w="med" len="med"/>
            <a:tailEnd type="none" w="med" len="med"/>
          </a:ln>
          <a:effectLst/>
        </p:spPr>
      </p:cxnSp>
      <p:sp>
        <p:nvSpPr>
          <p:cNvPr id="13" name="Text Placeholder 3">
            <a:extLst>
              <a:ext uri="{FF2B5EF4-FFF2-40B4-BE49-F238E27FC236}">
                <a16:creationId xmlns:a16="http://schemas.microsoft.com/office/drawing/2014/main" id="{EF255CBB-09EC-487F-8324-AFD135E0AC93}"/>
              </a:ext>
            </a:extLst>
          </p:cNvPr>
          <p:cNvSpPr txBox="1">
            <a:spLocks/>
          </p:cNvSpPr>
          <p:nvPr/>
        </p:nvSpPr>
        <p:spPr>
          <a:xfrm>
            <a:off x="10332719" y="167384"/>
            <a:ext cx="1674085" cy="240478"/>
          </a:xfrm>
          <a:prstGeom prst="rect">
            <a:avLst/>
          </a:prstGeom>
        </p:spPr>
        <p:txBody>
          <a:bodyPr/>
          <a:lst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0" indent="0" algn="ctr" defTabSz="914400">
              <a:buNone/>
            </a:pPr>
            <a:r>
              <a:rPr lang="en-US" sz="2000" kern="0">
                <a:solidFill>
                  <a:schemeClr val="bg1"/>
                </a:solidFill>
                <a:latin typeface="Adobe Caslon Pro Bold" panose="0205070206050A020403" pitchFamily="18" charset="0"/>
              </a:rPr>
              <a:t>Track 4.07</a:t>
            </a:r>
          </a:p>
        </p:txBody>
      </p:sp>
    </p:spTree>
    <p:custDataLst>
      <p:tags r:id="rId1"/>
    </p:custDataLst>
    <p:extLst>
      <p:ext uri="{BB962C8B-B14F-4D97-AF65-F5344CB8AC3E}">
        <p14:creationId xmlns:p14="http://schemas.microsoft.com/office/powerpoint/2010/main" val="10084686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2.xml><?xml version="1.0" encoding="utf-8"?>
<ds:datastoreItem xmlns:ds="http://schemas.openxmlformats.org/officeDocument/2006/customXml" ds:itemID="{67EC7A8A-7D08-4760-936A-753DCD997A1A}">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8450B4A-2B4F-4F35-A800-4859234D6DF4}">
  <ds:schemaRefs>
    <ds:schemaRef ds:uri="c9eb48b0-55c0-4136-9a14-95a4b93c410d"/>
    <ds:schemaRef ds:uri="cd127e96-09a0-4747-8627-828af7202a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title, bullets</vt:lpstr>
      <vt:lpstr>Building Up Nurses</vt:lpstr>
      <vt:lpstr> </vt:lpstr>
      <vt:lpstr>“Running on empty”(CNN)</vt:lpstr>
      <vt:lpstr> </vt:lpstr>
      <vt:lpstr>Our Services</vt:lpstr>
      <vt:lpstr>Our Solution vs. The Competition</vt:lpstr>
      <vt:lpstr>Burnout Financial Impact</vt:lpstr>
      <vt:lpstr>PowerPoint Presentation</vt:lpstr>
      <vt:lpstr>PowerPoint Presentation</vt:lpstr>
      <vt:lpstr>Building Up Nurses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revision>1</cp:revision>
  <cp:lastPrinted>2019-05-07T17:58:44Z</cp:lastPrinted>
  <dcterms:created xsi:type="dcterms:W3CDTF">2018-06-06T22:07:20Z</dcterms:created>
  <dcterms:modified xsi:type="dcterms:W3CDTF">2021-05-16T15:02:28Z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0x010100300169298A3BE84CB4D0CA0E22B29DCD</vt:lpwstr>
  </property>
</Properties>
</file>